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8" r:id="rId2"/>
    <p:sldId id="259" r:id="rId3"/>
    <p:sldId id="266" r:id="rId4"/>
    <p:sldId id="260" r:id="rId5"/>
    <p:sldId id="302" r:id="rId6"/>
    <p:sldId id="310" r:id="rId7"/>
    <p:sldId id="315" r:id="rId8"/>
    <p:sldId id="304" r:id="rId9"/>
    <p:sldId id="312" r:id="rId10"/>
    <p:sldId id="313" r:id="rId11"/>
    <p:sldId id="314" r:id="rId12"/>
    <p:sldId id="348" r:id="rId13"/>
    <p:sldId id="319" r:id="rId14"/>
    <p:sldId id="306" r:id="rId15"/>
    <p:sldId id="322" r:id="rId16"/>
    <p:sldId id="323" r:id="rId17"/>
    <p:sldId id="327" r:id="rId18"/>
    <p:sldId id="336" r:id="rId19"/>
    <p:sldId id="337" r:id="rId20"/>
    <p:sldId id="345" r:id="rId21"/>
    <p:sldId id="346" r:id="rId22"/>
    <p:sldId id="347" r:id="rId23"/>
    <p:sldId id="339" r:id="rId24"/>
    <p:sldId id="341" r:id="rId25"/>
    <p:sldId id="342" r:id="rId26"/>
    <p:sldId id="343" r:id="rId27"/>
    <p:sldId id="344" r:id="rId28"/>
    <p:sldId id="340" r:id="rId29"/>
    <p:sldId id="320" r:id="rId30"/>
    <p:sldId id="321" r:id="rId31"/>
    <p:sldId id="280" r:id="rId32"/>
    <p:sldId id="288" r:id="rId33"/>
    <p:sldId id="284" r:id="rId34"/>
    <p:sldId id="289" r:id="rId35"/>
    <p:sldId id="281" r:id="rId36"/>
    <p:sldId id="283" r:id="rId37"/>
    <p:sldId id="290" r:id="rId38"/>
    <p:sldId id="349" r:id="rId39"/>
    <p:sldId id="307" r:id="rId40"/>
    <p:sldId id="316" r:id="rId41"/>
    <p:sldId id="317" r:id="rId42"/>
  </p:sldIdLst>
  <p:sldSz cx="12192000" cy="6858000"/>
  <p:notesSz cx="6858000" cy="9144000"/>
  <p:embeddedFontLst>
    <p:embeddedFont>
      <p:font typeface="안동엄마까투리" panose="020B0600000101010101" charset="-127"/>
      <p:regular r:id="rId44"/>
    </p:embeddedFont>
    <p:embeddedFont>
      <p:font typeface="CookieRun Black" panose="020B0600000101010101" pitchFamily="50" charset="-127"/>
      <p:bold r:id="rId45"/>
    </p:embeddedFont>
    <p:embeddedFont>
      <p:font typeface="Y이드스트릿체 B" panose="02000800000000000000" pitchFamily="50" charset="-127"/>
      <p:bold r:id="rId46"/>
    </p:embeddedFont>
    <p:embeddedFont>
      <p:font typeface="Y이드스트릿체 L" panose="02000300000000000000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학교안심 몽글몽글 R" panose="02020603020101020101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8A4"/>
    <a:srgbClr val="4A66AC"/>
    <a:srgbClr val="6F6F6F"/>
    <a:srgbClr val="FFFFFF"/>
    <a:srgbClr val="8EA0CB"/>
    <a:srgbClr val="D9D9D9"/>
    <a:srgbClr val="F2F2F2"/>
    <a:srgbClr val="F8F8F8"/>
    <a:srgbClr val="A09FD3"/>
    <a:srgbClr val="E6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8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" y="219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73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6T01:05:51.59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253 234,'-4'0,"-1"4,-3 0,-4 1,-3-2,-3 0,-1-2,-1 0,-1-1,0 0,3-3,2-12,2-11,5-4,3-3,3-1,6 3,5 6,6 8,3 3,2 4,2 4,4 6,-3 10,-1 7,0 11,-5 4,-4 0,-4-1,-4-4,-6-1,-6-4,-9 0,-5-1,-9-1,-2-3,0-2,2-3,4-3,5-7,8-8,5-9,5-13,2-12,2-9,2-4,-1 4,3 6,13 12,5 10,4 9,0 6,2 8,1 14,-2 11,-1 5,-6 0,-5-2,-7-2,-3-3,-3-2,-2-5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5:56.3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0.3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1.2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3.1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4.3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5.7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6.8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8.5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E0EB-29DF-4E4A-9551-EFC63DE52ED8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D38E7-6499-4051-91D8-22E0B91AF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560E-1508-4E14-8D7D-0094517C7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72EA31-BF9A-46A2-BD83-BE1BDE05B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903ECD76-D463-DBAA-5529-93A30622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4790-3103-4845-925F-B3A755BF55E2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7051C8D8-F9F1-37FC-50C9-7EB8AFE8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828E6869-F9D7-CFE8-BBBD-CE409E462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95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662914CA-1445-B168-F394-9568B4876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3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D545E-A26A-4D42-B150-B193AFA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7C8E-B55C-461D-B3D7-9420BFBD1F5C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B5A3CB-4C58-4010-BFE6-471EDE3B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580BB7E0-9FAF-28AC-8533-1313CE2B7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87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0AAD4E1-03D0-3FD6-73E7-1A777140A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49625-7F01-4062-AB9D-B29BBF77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2B2F3-B33E-443F-9ED2-D8264161D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8B85F-315F-4599-82EF-667395F49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54790-3103-4845-925F-B3A755BF55E2}" type="datetime1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CD9CC-1C89-45A1-8797-FB7B1E4B4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4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hyperlink" Target="https://youtu.be/8iZ1mRRd_2U" TargetMode="External"/><Relationship Id="rId12" Type="http://schemas.openxmlformats.org/officeDocument/2006/relationships/image" Target="../media/image35.jpeg"/><Relationship Id="rId2" Type="http://schemas.openxmlformats.org/officeDocument/2006/relationships/hyperlink" Target="https://play.google.com/store/apps/details?id=com.app.battlenrus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attle-rush.com/battle_rush/main.do" TargetMode="External"/><Relationship Id="rId11" Type="http://schemas.openxmlformats.org/officeDocument/2006/relationships/image" Target="../media/image34.jpe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1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drive/folders/1-yhHDJRGSb6v5OdjenBG3K1NqaVDUSrO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/CookieRun-Kingdom" TargetMode="External"/><Relationship Id="rId2" Type="http://schemas.openxmlformats.org/officeDocument/2006/relationships/hyperlink" Target="https://cooljyum.tistory.com/4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ooljyumtwo/CrazyArcade" TargetMode="External"/><Relationship Id="rId4" Type="http://schemas.openxmlformats.org/officeDocument/2006/relationships/hyperlink" Target="https://cooljyum.tistory.com/37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customXml" Target="../ink/ink9.xml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customXml" Target="../ink/ink3.xml"/><Relationship Id="rId17" Type="http://schemas.openxmlformats.org/officeDocument/2006/relationships/customXml" Target="../ink/ink8.xml"/><Relationship Id="rId2" Type="http://schemas.openxmlformats.org/officeDocument/2006/relationships/image" Target="../media/image11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52.png"/><Relationship Id="rId5" Type="http://schemas.openxmlformats.org/officeDocument/2006/relationships/image" Target="../media/image113.png"/><Relationship Id="rId15" Type="http://schemas.openxmlformats.org/officeDocument/2006/relationships/customXml" Target="../ink/ink6.xml"/><Relationship Id="rId10" Type="http://schemas.openxmlformats.org/officeDocument/2006/relationships/customXml" Target="../ink/ink2.xml"/><Relationship Id="rId4" Type="http://schemas.openxmlformats.org/officeDocument/2006/relationships/image" Target="../media/image112.png"/><Relationship Id="rId9" Type="http://schemas.openxmlformats.org/officeDocument/2006/relationships/image" Target="../media/image1410.png"/><Relationship Id="rId14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two/Kirby" TargetMode="External"/><Relationship Id="rId2" Type="http://schemas.openxmlformats.org/officeDocument/2006/relationships/hyperlink" Target="https://cooljyum.tistory.com/39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jyum.tistory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hyperlink" Target="https://www.instagram.com/cooljyu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kookmin-sw/capstone-2021-17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www.youtube.com/watch?v=r3Jz8h9hJE4&amp;feature=youtu.b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hyperlink" Target="https://www.youtube.com/watch?v=coy2LRoZs3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3F117F-8139-74F8-22BB-358AD34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DE5C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@cooljyum</a:t>
            </a:r>
            <a:r>
              <a:rPr lang="ko-KR" alt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의 포트폴리오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42AB4-DB21-90A3-2819-A73756F94F67}"/>
              </a:ext>
            </a:extLst>
          </p:cNvPr>
          <p:cNvSpPr txBox="1"/>
          <p:nvPr/>
        </p:nvSpPr>
        <p:spPr>
          <a:xfrm>
            <a:off x="1263535" y="3841474"/>
            <a:ext cx="510216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altLang="ko-KR" sz="2800" b="1" dirty="0" err="1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KimJooYeon</a:t>
            </a:r>
            <a:r>
              <a:rPr lang="en-US" altLang="ko-KR" sz="28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| </a:t>
            </a:r>
            <a:r>
              <a:rPr lang="ko-KR" altLang="en-US" sz="28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김주연</a:t>
            </a: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22808E27-659B-8519-A55F-3FD88E3B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b="1" smtClean="0"/>
              <a:t>1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8606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59750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개발자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디자이너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PM 1</a:t>
            </a:r>
          </a:p>
        </p:txBody>
      </p:sp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9D722C76-4C8A-A285-6A38-353472D17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" t="4001" r="64031" b="1411"/>
          <a:stretch/>
        </p:blipFill>
        <p:spPr>
          <a:xfrm>
            <a:off x="5635174" y="2048748"/>
            <a:ext cx="1496200" cy="1775085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D63F5F-E013-C416-8F03-AB852E5A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29"/>
          <a:stretch/>
        </p:blipFill>
        <p:spPr>
          <a:xfrm>
            <a:off x="5635174" y="773132"/>
            <a:ext cx="3330528" cy="1033619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18FD0C-8409-6413-AA6D-6D78EEDF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36" y="2057996"/>
            <a:ext cx="1436788" cy="1775084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678159"/>
              </p:ext>
            </p:extLst>
          </p:nvPr>
        </p:nvGraphicFramePr>
        <p:xfrm>
          <a:off x="1076773" y="261090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배틀앤러쉬</a:t>
            </a:r>
            <a:r>
              <a:rPr lang="en-US" altLang="ko-KR" sz="3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(</a:t>
            </a:r>
            <a:r>
              <a:rPr lang="ko-KR" altLang="en-US" sz="3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출시</a:t>
            </a:r>
            <a:r>
              <a:rPr lang="en-US" altLang="ko-KR" sz="3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600" dirty="0">
              <a:ln w="0">
                <a:noFill/>
              </a:ln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3529" y="852786"/>
            <a:ext cx="5052771" cy="184185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ko-KR" altLang="en-US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블렌딩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구글 스토어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Battle&amp;Rush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Google Store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자사 사이트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en-US" altLang="ko-KR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Battle&amp;Rush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Site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경기 영상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 </a:t>
            </a:r>
            <a:r>
              <a:rPr lang="en-US" altLang="ko-KR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Battle&amp;Rush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Game Video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4431056"/>
            <a:ext cx="4417581" cy="574962"/>
            <a:chOff x="5372402" y="2868542"/>
            <a:chExt cx="4227206" cy="508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30312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 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(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처음부터 끝까지 개발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  <a:endPara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70581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 구성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endParaRPr lang="en-US" altLang="ko-KR" sz="1200" dirty="0">
              <a:ln>
                <a:noFill/>
              </a:ln>
              <a:solidFill>
                <a:schemeClr val="bg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2020.12.21 ~ 2.19 (2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개월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9377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2020173"/>
            <a:ext cx="1493999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배틀앤러쉬</a:t>
            </a:r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21700" y="4397651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2274512"/>
            <a:ext cx="3630465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강아지 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NFT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시뮬레이션 경주 게임 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977296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50276" y="5021607"/>
            <a:ext cx="4466325" cy="1125178"/>
            <a:chOff x="5372402" y="2868542"/>
            <a:chExt cx="4273849" cy="9951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 내 유니티 담당으로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어플 출시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1225" y="4988201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9568" y="5705279"/>
            <a:ext cx="4613007" cy="1125177"/>
            <a:chOff x="5372402" y="2868542"/>
            <a:chExt cx="4414210" cy="9951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다른 포지션의 사람들과 협업하는 경험을 통해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협업의 중요성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깨닫게 되었고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한 프로젝트에 얼마나 많은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디테일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이 필요한지 알게 되었습니다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30518" y="5652823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075785" y="205418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3937404" y="205661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938" y="3795258"/>
            <a:ext cx="2271339" cy="70827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C#, Tomcat, </a:t>
            </a:r>
            <a:r>
              <a:rPr lang="en-US" altLang="ko-KR" sz="1200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Navicat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Notion, Git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084" name="Picture 12" descr="아파치 톰캣 - 위키백과, 우리 모두의 백과사전">
            <a:extLst>
              <a:ext uri="{FF2B5EF4-FFF2-40B4-BE49-F238E27FC236}">
                <a16:creationId xmlns:a16="http://schemas.microsoft.com/office/drawing/2014/main" id="{1BB4351B-B7C8-C83E-38AC-7C8AF0BE2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41" y="2062302"/>
            <a:ext cx="399867" cy="2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avicat">
            <a:extLst>
              <a:ext uri="{FF2B5EF4-FFF2-40B4-BE49-F238E27FC236}">
                <a16:creationId xmlns:a16="http://schemas.microsoft.com/office/drawing/2014/main" id="{39A25F04-6482-6B04-6428-6D5E71EE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73" y="2064194"/>
            <a:ext cx="302421" cy="3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itHub">
            <a:extLst>
              <a:ext uri="{FF2B5EF4-FFF2-40B4-BE49-F238E27FC236}">
                <a16:creationId xmlns:a16="http://schemas.microsoft.com/office/drawing/2014/main" id="{4880FC0A-F650-BD38-6353-A4F1A5CC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06" y="2029421"/>
            <a:ext cx="358990" cy="3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D7EA53E-846A-A897-5CFA-2F33F07DF1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5174" y="3957058"/>
            <a:ext cx="6171061" cy="280620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04B6951-C378-5D49-63E6-A3E2770D801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47" y="2070552"/>
            <a:ext cx="1436788" cy="1775085"/>
          </a:xfrm>
          <a:prstGeom prst="rect">
            <a:avLst/>
          </a:prstGeom>
          <a:ln w="12700">
            <a:solidFill>
              <a:srgbClr val="4A66AC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9783229-9FEC-FD5A-302A-6FAD0BECE6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5286" y="2070552"/>
            <a:ext cx="1456410" cy="1775085"/>
          </a:xfrm>
          <a:prstGeom prst="rect">
            <a:avLst/>
          </a:prstGeom>
          <a:ln w="12700">
            <a:solidFill>
              <a:srgbClr val="4A66AC"/>
            </a:solidFill>
          </a:ln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B57272-FEB8-AAA5-46AC-055744E19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F4CC35-68F7-692D-2F85-2E3DAB45439F}"/>
              </a:ext>
            </a:extLst>
          </p:cNvPr>
          <p:cNvGrpSpPr/>
          <p:nvPr/>
        </p:nvGrpSpPr>
        <p:grpSpPr>
          <a:xfrm>
            <a:off x="716890" y="264662"/>
            <a:ext cx="4782603" cy="230832"/>
            <a:chOff x="735904" y="377543"/>
            <a:chExt cx="4782603" cy="2308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875484-5F37-685F-D098-11231E64B0EA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E2E45C-3FCF-D7D4-D83E-D961E39B9764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5265EF-C606-291A-5587-EC3F65928C1B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78A854-BCA9-DAAC-6090-481FE2A0AF92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0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57144"/>
              </p:ext>
            </p:extLst>
          </p:nvPr>
        </p:nvGraphicFramePr>
        <p:xfrm>
          <a:off x="1076773" y="22870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en-US" altLang="ko-KR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Art-Nation(</a:t>
            </a:r>
            <a:r>
              <a:rPr lang="ko-KR" altLang="en-US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우수상</a:t>
            </a:r>
            <a:r>
              <a:rPr lang="en-US" altLang="ko-KR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200" dirty="0">
              <a:ln w="0">
                <a:noFill/>
              </a:ln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063548"/>
            <a:ext cx="10247276" cy="133748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메타버스 예술교육 콘텐츠 공모전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9568" y="4116031"/>
            <a:ext cx="4417581" cy="574962"/>
            <a:chOff x="5372402" y="2868542"/>
            <a:chExt cx="4227206" cy="508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30312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3819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팀 구성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200" dirty="0">
                <a:ln>
                  <a:noFill/>
                </a:ln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(</a:t>
            </a:r>
            <a:r>
              <a:rPr lang="ko-KR" altLang="en-US" sz="1200" dirty="0">
                <a:ln>
                  <a:noFill/>
                </a:ln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sz="1200" dirty="0">
                <a:ln>
                  <a:noFill/>
                </a:ln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2023.01.21 ~ 02.12 (3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주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9377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1696323"/>
            <a:ext cx="192475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Art-Nation</a:t>
            </a:r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30518" y="4082626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950662"/>
            <a:ext cx="3630465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학교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미술관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 err="1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마이룸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 err="1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마이룸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꾸미기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가 가능한 공간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54867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49568" y="4801885"/>
            <a:ext cx="4466325" cy="848179"/>
            <a:chOff x="5372402" y="2868542"/>
            <a:chExt cx="4273849" cy="7501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혼자 개발로 무사히 시연 발표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-&gt;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우수상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0517" y="4768479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8860" y="5485557"/>
            <a:ext cx="4613007" cy="1125177"/>
            <a:chOff x="5372402" y="2868542"/>
            <a:chExt cx="4414210" cy="9951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첫 공모전에서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3D </a:t>
              </a:r>
              <a:r>
                <a:rPr lang="ko-KR" altLang="en-US" sz="1200" dirty="0" err="1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모델러와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협업하며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커뮤니케이션의 중요성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깊이 </a:t>
              </a:r>
              <a:r>
                <a:rPr lang="ko-KR" altLang="en-US" sz="1200" dirty="0" err="1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또한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단기간 내에 프로젝트를 빠르게 완료하는 능력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테스트하고 실현할 수 있었습니다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29810" y="543310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497891" y="173033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359510" y="173276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764" y="3566742"/>
            <a:ext cx="2271339" cy="27699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27365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3D 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모델링 디자이너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기획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PM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B0F1-BA9F-B887-84E2-3E5EB4FC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672" y="4685775"/>
            <a:ext cx="1315235" cy="1860057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5B1519-9536-0D1E-ACA3-29D2C9AA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10" y="5412321"/>
            <a:ext cx="2615368" cy="1133511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45E80F-BA90-D18C-01D4-46B91A205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690" y="729187"/>
            <a:ext cx="2536319" cy="2330744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EE1539-608B-AA8A-804E-340D9F172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897" y="2552496"/>
            <a:ext cx="2909975" cy="2002734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5132F99-50E9-B2DF-16E5-94EF12462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169" y="715663"/>
            <a:ext cx="3146850" cy="1787983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3851CCD-B748-8108-B7B3-247B42301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339" y="2289100"/>
            <a:ext cx="2436670" cy="239667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3A4109-A69C-3AE2-E2C4-A544F15D6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5758" y="3644262"/>
            <a:ext cx="2282837" cy="1524893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CF42DCE-0F0A-C4B1-AF4B-DCCFD182F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55ADDB-0C33-D5AF-A3CB-57A572262664}"/>
              </a:ext>
            </a:extLst>
          </p:cNvPr>
          <p:cNvGrpSpPr/>
          <p:nvPr/>
        </p:nvGrpSpPr>
        <p:grpSpPr>
          <a:xfrm>
            <a:off x="716890" y="264662"/>
            <a:ext cx="4782603" cy="230832"/>
            <a:chOff x="735904" y="377543"/>
            <a:chExt cx="4782603" cy="2308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E62FE-3243-4BDE-8149-00E73D1DBF84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B160FA-AC21-9E61-0EB6-1CCFB6FC0E65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8B848D-A44C-126D-D186-D3CDC5F8C634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48B253-CEF1-2714-C26A-6244A9925B27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1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B202DD6-E48A-3228-EFAC-9B46F670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87" y="4952037"/>
            <a:ext cx="2381394" cy="1809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CE8065-877F-8627-1587-2BFAB84A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15" y="66004"/>
            <a:ext cx="4920552" cy="2221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8921AAB-C800-0B31-7983-404187F5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86" y="2362232"/>
            <a:ext cx="4918779" cy="2480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88FC055-AE28-1844-9721-437EA1D61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746" y="4931630"/>
            <a:ext cx="2381394" cy="1799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71206"/>
              </p:ext>
            </p:extLst>
          </p:nvPr>
        </p:nvGraphicFramePr>
        <p:xfrm>
          <a:off x="1076773" y="22870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저주받은 저택의 비밀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881921"/>
            <a:ext cx="10247276" cy="15879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2024 </a:t>
            </a:r>
            <a:r>
              <a:rPr lang="ko-KR" altLang="en-US" dirty="0" err="1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게임잼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(SBS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게임 아카데미 대회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관련자료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&amp;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영상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저주받은 저택의 비밀 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| Google Drive</a:t>
            </a: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9568" y="4116031"/>
            <a:ext cx="4417581" cy="574962"/>
            <a:chOff x="5372402" y="2868542"/>
            <a:chExt cx="4227206" cy="508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30312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3819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팀 구성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2024.06.24 ~ 06.26 (3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일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9377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0" y="1696323"/>
            <a:ext cx="2601901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저주받은 저택의 비밀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30518" y="4082626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950662"/>
            <a:ext cx="3630465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AI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적을 피하여 저택 탈출</a:t>
            </a:r>
            <a:endParaRPr lang="ko-KR" altLang="en-US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54867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49568" y="4801885"/>
            <a:ext cx="4466326" cy="848180"/>
            <a:chOff x="5372402" y="2868542"/>
            <a:chExt cx="4273850" cy="7501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7" y="3073953"/>
              <a:ext cx="4020765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48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시간 내에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3D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 개발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0517" y="4768479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8860" y="5485557"/>
            <a:ext cx="4613007" cy="1128960"/>
            <a:chOff x="5372402" y="2868542"/>
            <a:chExt cx="4414210" cy="9985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9312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 시간이 짧을수록 </a:t>
              </a:r>
              <a:r>
                <a:rPr lang="ko-KR" altLang="en-US" sz="1200" dirty="0" err="1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팀원들과의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소통과 시간 및 역할 배분의 중요성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깊이 </a:t>
              </a:r>
              <a:r>
                <a:rPr lang="ko-KR" altLang="en-US" sz="1200" dirty="0" err="1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또한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게임기능 뿐만이 아니라 연출도 얼마나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완성도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에 끼치는지 </a:t>
              </a:r>
              <a:r>
                <a:rPr lang="ko-KR" altLang="en-US" sz="1200" dirty="0" err="1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29810" y="543310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497891" y="173033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359510" y="173276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764" y="3566742"/>
            <a:ext cx="2271339" cy="27699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27365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(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3D 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모델링 디자이너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기획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원화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1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CF42DCE-0F0A-C4B1-AF4B-DCCFD182F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1664411-9B3F-183F-F271-41E713B9A2D1}"/>
              </a:ext>
            </a:extLst>
          </p:cNvPr>
          <p:cNvGrpSpPr/>
          <p:nvPr/>
        </p:nvGrpSpPr>
        <p:grpSpPr>
          <a:xfrm>
            <a:off x="716890" y="264662"/>
            <a:ext cx="4782603" cy="230832"/>
            <a:chOff x="735904" y="377543"/>
            <a:chExt cx="4782603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17B7FB-513E-5F8B-64FC-E2D0C8D9519B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233A0F-8F09-FE3C-5F96-E9E4E6BCE409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4023B5-D817-1428-D52D-6AEC5BD9CB30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DEB94-B992-FABD-98CF-4EC7F317C261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1077798"/>
            <a:ext cx="5865328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그 외 회사 개발 프로젝트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69459-B2A5-418A-B976-D19800671C40}"/>
              </a:ext>
            </a:extLst>
          </p:cNvPr>
          <p:cNvSpPr txBox="1"/>
          <p:nvPr/>
        </p:nvSpPr>
        <p:spPr>
          <a:xfrm>
            <a:off x="485143" y="2164268"/>
            <a:ext cx="2652674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주식 프로그램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–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python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FF954-73FF-B4B2-C1E5-A5EF85E8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" r="6316"/>
          <a:stretch/>
        </p:blipFill>
        <p:spPr>
          <a:xfrm>
            <a:off x="485143" y="2425878"/>
            <a:ext cx="2470077" cy="2888123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4971DC-60E1-2984-1718-6B88C5AE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40" y="2425878"/>
            <a:ext cx="4173617" cy="2628837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D5504F-19F6-F2B0-2B38-EC6055CE2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6" t="10907" r="51892" b="22426"/>
          <a:stretch/>
        </p:blipFill>
        <p:spPr>
          <a:xfrm>
            <a:off x="7814115" y="2425878"/>
            <a:ext cx="3817578" cy="2707994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9092E6-F611-3541-A020-2B4BEF19643F}"/>
              </a:ext>
            </a:extLst>
          </p:cNvPr>
          <p:cNvSpPr txBox="1"/>
          <p:nvPr/>
        </p:nvSpPr>
        <p:spPr>
          <a:xfrm>
            <a:off x="3417808" y="2164268"/>
            <a:ext cx="3817578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슬롯 사이트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–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Java, 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4E98E-939B-2C75-2C4D-7C71B4C45A2A}"/>
              </a:ext>
            </a:extLst>
          </p:cNvPr>
          <p:cNvSpPr txBox="1"/>
          <p:nvPr/>
        </p:nvSpPr>
        <p:spPr>
          <a:xfrm>
            <a:off x="7814115" y="2164268"/>
            <a:ext cx="4173617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배팅 축구 사이트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-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Java, JavaScript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2F5E162-EE9D-3AE9-FADC-3919C5659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2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267198" y="3883450"/>
                <a:ext cx="2422138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포트폴리오</a:t>
                </a:r>
                <a:r>
                  <a:rPr lang="en-US" altLang="ko-KR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660412" y="3228945"/>
                <a:ext cx="1795684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b="1" dirty="0">
                    <a:ln w="0"/>
                    <a:solidFill>
                      <a:srgbClr val="E258A4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개인 프로젝트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411762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A9687820-C546-4F5A-843E-F3A6EDB8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b="1" smtClean="0"/>
              <a:t>14</a:t>
            </a:fld>
            <a:endParaRPr lang="ko-KR" altLang="en-US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762F8F-C514-8700-37B4-80468E41CBD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F5A5AE-7A20-A4DE-6645-9F28DD7890B6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A6C4EF-B5F2-3413-851C-0BC87E371682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686687-D774-022A-E8F5-2CD4CE9E8B8D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CA017A-4F5E-1173-0CEB-230844291306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b="1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D162B6-A75C-CFEE-5F25-AAD5C7F66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50"/>
          <a:stretch/>
        </p:blipFill>
        <p:spPr>
          <a:xfrm>
            <a:off x="0" y="-388345"/>
            <a:ext cx="12484100" cy="7246345"/>
          </a:xfrm>
          <a:prstGeom prst="rect">
            <a:avLst/>
          </a:prstGeom>
        </p:spPr>
      </p:pic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22808E27-659B-8519-A55F-3FD88E3B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15</a:t>
            </a:fld>
            <a:endParaRPr lang="ko-KR" altLang="en-US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E07B96-F5DF-F5D0-8DCE-FAF51B86A385}"/>
              </a:ext>
            </a:extLst>
          </p:cNvPr>
          <p:cNvSpPr/>
          <p:nvPr/>
        </p:nvSpPr>
        <p:spPr>
          <a:xfrm>
            <a:off x="607463" y="-388346"/>
            <a:ext cx="11876637" cy="3607795"/>
          </a:xfrm>
          <a:prstGeom prst="rect">
            <a:avLst/>
          </a:prstGeom>
          <a:solidFill>
            <a:srgbClr val="92D1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1896011"/>
            <a:ext cx="12484100" cy="1323439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8227D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Unity </a:t>
            </a:r>
            <a:r>
              <a:rPr lang="ko-KR" alt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8227D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포트폴리오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D42B0-DB62-79AB-65DF-4C18F3850D04}"/>
              </a:ext>
            </a:extLst>
          </p:cNvPr>
          <p:cNvSpPr txBox="1"/>
          <p:nvPr/>
        </p:nvSpPr>
        <p:spPr>
          <a:xfrm>
            <a:off x="6592369" y="1374262"/>
            <a:ext cx="4597400" cy="707886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ko-KR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김주연</a:t>
            </a:r>
            <a:endParaRPr lang="ko-KR" altLang="en-US" sz="4000" b="1" dirty="0">
              <a:ln w="381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0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E12472-6293-865E-67A2-1D95CC75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00137"/>
              </p:ext>
            </p:extLst>
          </p:nvPr>
        </p:nvGraphicFramePr>
        <p:xfrm>
          <a:off x="6941130" y="783651"/>
          <a:ext cx="4249670" cy="57730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1224">
                  <a:extLst>
                    <a:ext uri="{9D8B030D-6E8A-4147-A177-3AD203B41FA5}">
                      <a16:colId xmlns:a16="http://schemas.microsoft.com/office/drawing/2014/main" val="2732660203"/>
                    </a:ext>
                  </a:extLst>
                </a:gridCol>
                <a:gridCol w="2938446">
                  <a:extLst>
                    <a:ext uri="{9D8B030D-6E8A-4147-A177-3AD203B41FA5}">
                      <a16:colId xmlns:a16="http://schemas.microsoft.com/office/drawing/2014/main" val="2172399847"/>
                    </a:ext>
                  </a:extLst>
                </a:gridCol>
              </a:tblGrid>
              <a:tr h="417892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제목​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쿠키런 </a:t>
                      </a:r>
                      <a:r>
                        <a:rPr lang="ko-KR" altLang="en-US" sz="1800" b="1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킹덤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 (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모작​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)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9135879"/>
                  </a:ext>
                </a:extLst>
              </a:tr>
              <a:tr h="625620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장르​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소셜 </a:t>
                      </a:r>
                      <a:r>
                        <a:rPr lang="en-US" altLang="ko-KR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RPG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662502"/>
                  </a:ext>
                </a:extLst>
              </a:tr>
              <a:tr h="42369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플랫폼​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PC</a:t>
                      </a:r>
                      <a:r>
                        <a:rPr 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686817"/>
                  </a:ext>
                </a:extLst>
              </a:tr>
              <a:tr h="42369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개발환경​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Visual Studio 2022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altLang="ko-KR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261236"/>
                  </a:ext>
                </a:extLst>
              </a:tr>
              <a:tr h="42369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개발언어​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C#</a:t>
                      </a:r>
                      <a:r>
                        <a:rPr 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​, XML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2946365"/>
                  </a:ext>
                </a:extLst>
              </a:tr>
              <a:tr h="55206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라이브러리​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7951"/>
                  </a:ext>
                </a:extLst>
              </a:tr>
              <a:tr h="511916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6917726"/>
                  </a:ext>
                </a:extLst>
              </a:tr>
              <a:tr h="511916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 </a:t>
                      </a:r>
                      <a:r>
                        <a:rPr lang="en-US" altLang="ko-KR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- </a:t>
                      </a:r>
                      <a:r>
                        <a:rPr lang="ko-KR" altLang="en-US" sz="18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배틀씬</a:t>
                      </a:r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 담당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247458"/>
                  </a:ext>
                </a:extLst>
              </a:tr>
              <a:tr h="631022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개발기간​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2024.06.03~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altLang="ko-KR" sz="1800" b="1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        2024.06.23 (3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주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)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0917323"/>
                  </a:ext>
                </a:extLst>
              </a:tr>
              <a:tr h="616820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플레이영상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4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CoolkieRunKindom</a:t>
                      </a:r>
                      <a:r>
                        <a:rPr lang="en-US" altLang="ko-KR" sz="14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 | Game Video</a:t>
                      </a:r>
                      <a:endParaRPr lang="ko-KR" altLang="en-US" sz="14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871545"/>
                  </a:ext>
                </a:extLst>
              </a:tr>
              <a:tr h="62562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Github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4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3"/>
                        </a:rPr>
                        <a:t>CookieRunKingdom</a:t>
                      </a:r>
                      <a:r>
                        <a:rPr lang="en-US" altLang="ko-KR" sz="14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3"/>
                        </a:rPr>
                        <a:t> | </a:t>
                      </a:r>
                      <a:r>
                        <a:rPr lang="en-US" altLang="ko-KR" sz="14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3"/>
                        </a:rPr>
                        <a:t>Github</a:t>
                      </a:r>
                      <a:endParaRPr lang="en-US" altLang="ko-KR" sz="14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385457"/>
                  </a:ext>
                </a:extLst>
              </a:tr>
            </a:tbl>
          </a:graphicData>
        </a:graphic>
      </p:graphicFrame>
      <p:sp>
        <p:nvSpPr>
          <p:cNvPr id="8" name="슬라이드 번호 개체 틀 14">
            <a:extLst>
              <a:ext uri="{FF2B5EF4-FFF2-40B4-BE49-F238E27FC236}">
                <a16:creationId xmlns:a16="http://schemas.microsoft.com/office/drawing/2014/main" id="{876900F2-EAD9-D268-7AB4-4553C37A0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16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026" name="Picture 2" descr="쿠키런: 킹덤">
            <a:extLst>
              <a:ext uri="{FF2B5EF4-FFF2-40B4-BE49-F238E27FC236}">
                <a16:creationId xmlns:a16="http://schemas.microsoft.com/office/drawing/2014/main" id="{735D3E93-5790-1FCB-E0E7-2D8998E5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8" y="1763022"/>
            <a:ext cx="5614358" cy="2947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F7A2AD-22BD-58EE-3E09-60A74FC1B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4459">
            <a:off x="464085" y="3704757"/>
            <a:ext cx="2011606" cy="2011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8F91B471-1B3F-A602-BB7C-B8BE62415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8371855" y="3229863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1FCA1-2637-5A81-490D-4838E1A82C53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normalizeH="0" baseline="0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게임소개</a:t>
            </a:r>
            <a:endParaRPr kumimoji="0" lang="en-US" altLang="ko-KR" sz="2000" b="1" i="0" u="none" strike="noStrike" kern="1200" normalizeH="0" baseline="0" noProof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6C36BD-5A1C-ECEA-1E96-895D666ACE29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C6066A-596B-E84C-A875-CDC01BBADA3E}"/>
              </a:ext>
            </a:extLst>
          </p:cNvPr>
          <p:cNvSpPr/>
          <p:nvPr/>
        </p:nvSpPr>
        <p:spPr>
          <a:xfrm>
            <a:off x="6673303" y="663409"/>
            <a:ext cx="4771836" cy="6003838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21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17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8B236-DAE5-256A-20AB-2EEA883C595C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UI </a:t>
            </a: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구성</a:t>
            </a:r>
            <a:r>
              <a:rPr lang="en-US" altLang="ko-KR" sz="2000" spc="-150" dirty="0">
                <a:solidFill>
                  <a:prstClr val="black"/>
                </a:solidFill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213E20-E851-6C68-E6EE-89092B16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35" y="2017699"/>
            <a:ext cx="7585898" cy="4266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FC0CE-78FD-365D-F085-D49C7A4B1F76}"/>
              </a:ext>
            </a:extLst>
          </p:cNvPr>
          <p:cNvSpPr/>
          <p:nvPr/>
        </p:nvSpPr>
        <p:spPr>
          <a:xfrm>
            <a:off x="3752298" y="1825314"/>
            <a:ext cx="1259455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35CCDA-B9D8-A5E0-13D2-4B080C699F99}"/>
              </a:ext>
            </a:extLst>
          </p:cNvPr>
          <p:cNvSpPr/>
          <p:nvPr/>
        </p:nvSpPr>
        <p:spPr>
          <a:xfrm>
            <a:off x="5678114" y="1825314"/>
            <a:ext cx="1933593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A16B2-F50A-A85F-12AB-3A225B45ACDA}"/>
              </a:ext>
            </a:extLst>
          </p:cNvPr>
          <p:cNvSpPr/>
          <p:nvPr/>
        </p:nvSpPr>
        <p:spPr>
          <a:xfrm>
            <a:off x="7611707" y="1825313"/>
            <a:ext cx="666361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567886-F8F0-C2BA-2653-A74A71B04FE8}"/>
              </a:ext>
            </a:extLst>
          </p:cNvPr>
          <p:cNvSpPr/>
          <p:nvPr/>
        </p:nvSpPr>
        <p:spPr>
          <a:xfrm>
            <a:off x="363182" y="3421466"/>
            <a:ext cx="8029575" cy="143933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334C08-A6D5-DC13-2C64-E078F124B6DA}"/>
              </a:ext>
            </a:extLst>
          </p:cNvPr>
          <p:cNvSpPr/>
          <p:nvPr/>
        </p:nvSpPr>
        <p:spPr>
          <a:xfrm>
            <a:off x="363182" y="5514063"/>
            <a:ext cx="1371600" cy="95485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5A0776-4D31-7FAB-DE88-0C0A7A72FD97}"/>
              </a:ext>
            </a:extLst>
          </p:cNvPr>
          <p:cNvSpPr/>
          <p:nvPr/>
        </p:nvSpPr>
        <p:spPr>
          <a:xfrm>
            <a:off x="348208" y="1794371"/>
            <a:ext cx="1386574" cy="95485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E175C9-BA61-3429-6E4D-49A7E8C96A02}"/>
              </a:ext>
            </a:extLst>
          </p:cNvPr>
          <p:cNvSpPr txBox="1"/>
          <p:nvPr/>
        </p:nvSpPr>
        <p:spPr>
          <a:xfrm>
            <a:off x="2824346" y="3797858"/>
            <a:ext cx="352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시작 스테이지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UI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(Canvas Group)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씬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시작시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현재 스테이지의 정보를 알려줌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FadeOut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</a:t>
            </a:r>
            <a:endParaRPr kumimoji="0" lang="ko-KR" altLang="en-US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ACCBF9">
                  <a:lumMod val="50000"/>
                </a:srgb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algn="ctr"/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7A6FD-9F8A-7A7D-9DD5-87797E2291E8}"/>
              </a:ext>
            </a:extLst>
          </p:cNvPr>
          <p:cNvSpPr txBox="1"/>
          <p:nvPr/>
        </p:nvSpPr>
        <p:spPr>
          <a:xfrm>
            <a:off x="1291376" y="5657074"/>
            <a:ext cx="233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진행속도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r>
              <a:rPr lang="ko-KR" altLang="en-US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→ 경기의 속도를 제어</a:t>
            </a:r>
            <a:endParaRPr lang="ko-KR" altLang="en-US" sz="1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0761C-2549-B405-99DC-7AD861F77F34}"/>
              </a:ext>
            </a:extLst>
          </p:cNvPr>
          <p:cNvSpPr txBox="1"/>
          <p:nvPr/>
        </p:nvSpPr>
        <p:spPr>
          <a:xfrm>
            <a:off x="5546464" y="2401242"/>
            <a:ext cx="352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진행률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(Slider)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몬스터 그룹 개수에 따라 게이지 계산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FadeOut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</a:t>
            </a:r>
            <a:endParaRPr kumimoji="0" lang="ko-KR" altLang="en-US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ACCBF9">
                  <a:lumMod val="50000"/>
                </a:srgb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D547BA-AECA-C402-9EEB-02521F8C236A}"/>
              </a:ext>
            </a:extLst>
          </p:cNvPr>
          <p:cNvSpPr txBox="1"/>
          <p:nvPr/>
        </p:nvSpPr>
        <p:spPr>
          <a:xfrm>
            <a:off x="7596643" y="1153073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멈춤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(Button)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StopUI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Panel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키고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멈춤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             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3119778" y="1152729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타이머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시작시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3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분 타이머를 실행 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분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30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초 안에 깰 시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Star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+1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3D5D70-D8D5-B3AF-1488-3059A8902E2C}"/>
              </a:ext>
            </a:extLst>
          </p:cNvPr>
          <p:cNvSpPr txBox="1"/>
          <p:nvPr/>
        </p:nvSpPr>
        <p:spPr>
          <a:xfrm>
            <a:off x="347341" y="1152729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스테이지 희귀도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Stage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의 따라 다르게 나옴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일반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희귀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70EF19-1546-8D0B-0A86-A7679888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84" y="1739167"/>
            <a:ext cx="3092886" cy="1739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B34152-8E69-17E1-3C2F-805EC719B04B}"/>
              </a:ext>
            </a:extLst>
          </p:cNvPr>
          <p:cNvSpPr txBox="1"/>
          <p:nvPr/>
        </p:nvSpPr>
        <p:spPr>
          <a:xfrm>
            <a:off x="10690359" y="3208775"/>
            <a:ext cx="1126936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StopUI</a:t>
            </a:r>
            <a:endParaRPr kumimoji="0" lang="en-US" altLang="ko-KR" sz="18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ACCBF9">
                    <a:lumMod val="50000"/>
                  </a:srgb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(Panel)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2F8FBB6-49D9-B4AD-EA4E-F502C5009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7" t="15864" r="1803" b="5776"/>
          <a:stretch/>
        </p:blipFill>
        <p:spPr>
          <a:xfrm>
            <a:off x="8630484" y="4532932"/>
            <a:ext cx="3164905" cy="542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8A22DA4-3285-8AA4-C34A-900EB2847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" t="10863" r="2383" b="3169"/>
          <a:stretch/>
        </p:blipFill>
        <p:spPr>
          <a:xfrm>
            <a:off x="8643312" y="5876734"/>
            <a:ext cx="3164905" cy="54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ED820F3-CADE-489F-4B08-3F32BE7F5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3" r="2334"/>
          <a:stretch/>
        </p:blipFill>
        <p:spPr>
          <a:xfrm>
            <a:off x="8643312" y="5205839"/>
            <a:ext cx="3164905" cy="54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4528FBC-29E9-9814-4AAD-10D7CDECA737}"/>
              </a:ext>
            </a:extLst>
          </p:cNvPr>
          <p:cNvSpPr txBox="1"/>
          <p:nvPr/>
        </p:nvSpPr>
        <p:spPr>
          <a:xfrm>
            <a:off x="8643312" y="3944735"/>
            <a:ext cx="1126936" cy="338554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FadeOut</a:t>
            </a:r>
            <a:endParaRPr lang="ko-KR" altLang="en-US" sz="1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F9F341D6-A781-2322-054D-16DCDB129BEB}"/>
              </a:ext>
            </a:extLst>
          </p:cNvPr>
          <p:cNvSpPr/>
          <p:nvPr/>
        </p:nvSpPr>
        <p:spPr>
          <a:xfrm>
            <a:off x="8210835" y="2046531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B058AD0B-9842-8A21-4F0B-E2D4B0BF0B5A}"/>
              </a:ext>
            </a:extLst>
          </p:cNvPr>
          <p:cNvSpPr/>
          <p:nvPr/>
        </p:nvSpPr>
        <p:spPr>
          <a:xfrm>
            <a:off x="8023955" y="3968734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3D8490-7598-E3EC-AAD4-5890F8880452}"/>
              </a:ext>
            </a:extLst>
          </p:cNvPr>
          <p:cNvSpPr/>
          <p:nvPr/>
        </p:nvSpPr>
        <p:spPr>
          <a:xfrm>
            <a:off x="8588539" y="4440630"/>
            <a:ext cx="3240279" cy="204589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7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09552C-117F-2459-BEE0-7FF43C08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3" t="1051" r="11463"/>
          <a:stretch/>
        </p:blipFill>
        <p:spPr>
          <a:xfrm>
            <a:off x="735715" y="1223100"/>
            <a:ext cx="5486400" cy="4266552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18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5A0776-4D31-7FAB-DE88-0C0A7A72FD97}"/>
              </a:ext>
            </a:extLst>
          </p:cNvPr>
          <p:cNvSpPr/>
          <p:nvPr/>
        </p:nvSpPr>
        <p:spPr>
          <a:xfrm>
            <a:off x="1286024" y="4276716"/>
            <a:ext cx="4287577" cy="112980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465521" y="1708573"/>
            <a:ext cx="3247227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Hp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체력바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(Slider)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MaxHp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받아 나눠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Value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설정</a:t>
            </a:r>
            <a:b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</a:b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플레이어랑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적의 배경 색상 바꿈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3D5D70-D8D5-B3AF-1488-3059A8902E2C}"/>
              </a:ext>
            </a:extLst>
          </p:cNvPr>
          <p:cNvSpPr txBox="1"/>
          <p:nvPr/>
        </p:nvSpPr>
        <p:spPr>
          <a:xfrm>
            <a:off x="1282620" y="5442828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스킬 버튼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(Button)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각 상태 따라 다르게 보인다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F900CC-68B4-B308-9CCE-4B9985EECC47}"/>
              </a:ext>
            </a:extLst>
          </p:cNvPr>
          <p:cNvSpPr/>
          <p:nvPr/>
        </p:nvSpPr>
        <p:spPr>
          <a:xfrm>
            <a:off x="2078150" y="2915428"/>
            <a:ext cx="785268" cy="309867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63A681-0AA3-2523-2320-2818655F722C}"/>
              </a:ext>
            </a:extLst>
          </p:cNvPr>
          <p:cNvSpPr/>
          <p:nvPr/>
        </p:nvSpPr>
        <p:spPr>
          <a:xfrm>
            <a:off x="3935525" y="1862147"/>
            <a:ext cx="785268" cy="309867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00D0D1-014A-DF93-4C8E-4D5AF83B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60" y="881837"/>
            <a:ext cx="4934229" cy="1241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3B076-313C-245C-E1AF-FADB820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60" y="2825273"/>
            <a:ext cx="4934229" cy="1295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9985065-A983-A47D-102B-0685C3FA62EC}"/>
              </a:ext>
            </a:extLst>
          </p:cNvPr>
          <p:cNvSpPr/>
          <p:nvPr/>
        </p:nvSpPr>
        <p:spPr>
          <a:xfrm rot="16200000">
            <a:off x="2357953" y="2610809"/>
            <a:ext cx="309867" cy="84206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A7936C0-2037-B129-E2C9-6E94CEE22D6C}"/>
              </a:ext>
            </a:extLst>
          </p:cNvPr>
          <p:cNvSpPr/>
          <p:nvPr/>
        </p:nvSpPr>
        <p:spPr>
          <a:xfrm rot="10800000">
            <a:off x="3588661" y="1974977"/>
            <a:ext cx="309867" cy="84206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DA09F0-62B5-C5A1-D103-9FF3EB2AF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50157"/>
          <a:stretch/>
        </p:blipFill>
        <p:spPr>
          <a:xfrm>
            <a:off x="6495760" y="4900918"/>
            <a:ext cx="2546690" cy="1293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3F6F8C-1FA4-FDC7-BAB1-A3B83187F1B5}"/>
              </a:ext>
            </a:extLst>
          </p:cNvPr>
          <p:cNvSpPr/>
          <p:nvPr/>
        </p:nvSpPr>
        <p:spPr>
          <a:xfrm>
            <a:off x="6385618" y="783649"/>
            <a:ext cx="5154514" cy="58702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875111F-5353-0136-0BD6-29A9F7BFF1CE}"/>
              </a:ext>
            </a:extLst>
          </p:cNvPr>
          <p:cNvSpPr/>
          <p:nvPr/>
        </p:nvSpPr>
        <p:spPr>
          <a:xfrm>
            <a:off x="5637505" y="4708789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DFE5-CF57-6381-038E-268DC440FFDD}"/>
              </a:ext>
            </a:extLst>
          </p:cNvPr>
          <p:cNvSpPr txBox="1"/>
          <p:nvPr/>
        </p:nvSpPr>
        <p:spPr>
          <a:xfrm>
            <a:off x="7279559" y="2187908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Wait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Type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바꿔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쿨타임을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시계방향으로 표현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7A860D-E6CD-F677-90AD-3D5D92A869FF}"/>
              </a:ext>
            </a:extLst>
          </p:cNvPr>
          <p:cNvSpPr txBox="1"/>
          <p:nvPr/>
        </p:nvSpPr>
        <p:spPr>
          <a:xfrm>
            <a:off x="7279559" y="4213496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Ready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UI Particle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OutlineShader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사용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052F5DF-BD05-826D-F077-07C98185A3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67" r="-1000" b="-3741"/>
          <a:stretch/>
        </p:blipFill>
        <p:spPr>
          <a:xfrm>
            <a:off x="9036361" y="4899559"/>
            <a:ext cx="1234839" cy="1342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C5EB08D-433E-D97E-4CE6-E276E05E30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896" t="3974" r="4728" b="-883"/>
          <a:stretch/>
        </p:blipFill>
        <p:spPr>
          <a:xfrm>
            <a:off x="10184985" y="4891393"/>
            <a:ext cx="1145476" cy="129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AFC6E37-6FD7-0DA0-500F-009B1C61A258}"/>
              </a:ext>
            </a:extLst>
          </p:cNvPr>
          <p:cNvSpPr txBox="1"/>
          <p:nvPr/>
        </p:nvSpPr>
        <p:spPr>
          <a:xfrm>
            <a:off x="6538621" y="6241598"/>
            <a:ext cx="35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Off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8F7C95-9681-690E-D38E-3BF985562A59}"/>
              </a:ext>
            </a:extLst>
          </p:cNvPr>
          <p:cNvSpPr txBox="1"/>
          <p:nvPr/>
        </p:nvSpPr>
        <p:spPr>
          <a:xfrm>
            <a:off x="9036361" y="6232211"/>
            <a:ext cx="35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70D710-65C7-B584-724B-BD5C07129373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UI </a:t>
            </a: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구성</a:t>
            </a:r>
            <a:r>
              <a:rPr lang="en-US" altLang="ko-KR" sz="2000" spc="-150" dirty="0">
                <a:solidFill>
                  <a:prstClr val="black"/>
                </a:solidFill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E3F5E7-522A-8E9F-5ABA-37362E2A6780}"/>
              </a:ext>
            </a:extLst>
          </p:cNvPr>
          <p:cNvSpPr txBox="1"/>
          <p:nvPr/>
        </p:nvSpPr>
        <p:spPr>
          <a:xfrm>
            <a:off x="3478915" y="3917242"/>
            <a:ext cx="35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On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5FD8D3C7-DAD4-ACF5-C7F2-4D0EAD59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4" b="-7696"/>
          <a:stretch/>
        </p:blipFill>
        <p:spPr>
          <a:xfrm>
            <a:off x="8764947" y="575901"/>
            <a:ext cx="1351112" cy="184669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19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EA001-B464-C377-AFB6-5AD7A538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9"/>
          <a:stretch/>
        </p:blipFill>
        <p:spPr>
          <a:xfrm>
            <a:off x="2210000" y="720520"/>
            <a:ext cx="7906059" cy="40466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Shader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52854-AAAF-53D0-F048-41FE3CF20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950" y="4391308"/>
            <a:ext cx="3849387" cy="215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D63601-8A58-0F88-9AE2-F063F55D2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73" y="4391308"/>
            <a:ext cx="3849387" cy="215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143399" y="4718690"/>
            <a:ext cx="3441138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PostDiagonalShader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기존게임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처럼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대각쪽만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페이드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효과를 주기 위해서 </a:t>
            </a:r>
            <a:r>
              <a:rPr lang="en-US" altLang="ko-KR" sz="1400" b="1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RenderTexture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사용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47762F-71A0-424A-7654-CF71AB3E13FA}"/>
              </a:ext>
            </a:extLst>
          </p:cNvPr>
          <p:cNvSpPr txBox="1"/>
          <p:nvPr/>
        </p:nvSpPr>
        <p:spPr>
          <a:xfrm>
            <a:off x="4425375" y="5011078"/>
            <a:ext cx="115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전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  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0AC0D68-D91D-60AD-1CFD-BB4DD37FC747}"/>
              </a:ext>
            </a:extLst>
          </p:cNvPr>
          <p:cNvSpPr/>
          <p:nvPr/>
        </p:nvSpPr>
        <p:spPr>
          <a:xfrm>
            <a:off x="4572325" y="5391752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899ECAE-6FB7-E4CD-978B-5BEAB78BFD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116"/>
          <a:stretch/>
        </p:blipFill>
        <p:spPr>
          <a:xfrm>
            <a:off x="695846" y="4206456"/>
            <a:ext cx="2866953" cy="369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>
            <a:off x="667655" y="4189769"/>
            <a:ext cx="2895144" cy="40011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96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78FEC6-1C4F-42EB-8940-2E2D1961DE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A2CE5D4-91FE-41C0-B083-599FBE6C727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56B9FB8-49EC-49C0-89F3-4D814520656D}"/>
                  </a:ext>
                </a:extLst>
              </p:cNvPr>
              <p:cNvSpPr/>
              <p:nvPr/>
            </p:nvSpPr>
            <p:spPr>
              <a:xfrm>
                <a:off x="0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5B15E2-9493-47C1-A780-AD9F47B229EE}"/>
                  </a:ext>
                </a:extLst>
              </p:cNvPr>
              <p:cNvSpPr/>
              <p:nvPr/>
            </p:nvSpPr>
            <p:spPr>
              <a:xfrm rot="10800000">
                <a:off x="6096002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F44E9A2-0262-4009-AE1E-1CAACADB02BE}"/>
                </a:ext>
              </a:extLst>
            </p:cNvPr>
            <p:cNvCxnSpPr/>
            <p:nvPr/>
          </p:nvCxnSpPr>
          <p:spPr>
            <a:xfrm>
              <a:off x="6095998" y="0"/>
              <a:ext cx="0" cy="6858000"/>
            </a:xfrm>
            <a:prstGeom prst="line">
              <a:avLst/>
            </a:prstGeom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AD7464-3DCA-456C-A201-FDCF8CE5859F}"/>
              </a:ext>
            </a:extLst>
          </p:cNvPr>
          <p:cNvSpPr txBox="1"/>
          <p:nvPr/>
        </p:nvSpPr>
        <p:spPr>
          <a:xfrm>
            <a:off x="735904" y="377543"/>
            <a:ext cx="910506" cy="2616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 sz="11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INDEX</a:t>
            </a:r>
            <a:endParaRPr lang="ko-KR" altLang="en-US" sz="1100" spc="600" dirty="0"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C56BD2-2BDC-453B-84D3-995E9FBFBDE0}"/>
              </a:ext>
            </a:extLst>
          </p:cNvPr>
          <p:cNvGrpSpPr/>
          <p:nvPr/>
        </p:nvGrpSpPr>
        <p:grpSpPr>
          <a:xfrm>
            <a:off x="735904" y="2355885"/>
            <a:ext cx="1973058" cy="3171309"/>
            <a:chOff x="978760" y="2355885"/>
            <a:chExt cx="1973058" cy="3171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A2346-F099-46BD-9EB7-56D0803BE2B1}"/>
                </a:ext>
              </a:extLst>
            </p:cNvPr>
            <p:cNvSpPr txBox="1"/>
            <p:nvPr/>
          </p:nvSpPr>
          <p:spPr>
            <a:xfrm>
              <a:off x="978760" y="2355885"/>
              <a:ext cx="84219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01</a:t>
              </a:r>
              <a:endParaRPr lang="ko-KR" altLang="en-US" sz="4400" spc="-150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B4DF74-74E8-41A3-B846-EC37AA6555D4}"/>
                </a:ext>
              </a:extLst>
            </p:cNvPr>
            <p:cNvSpPr txBox="1"/>
            <p:nvPr/>
          </p:nvSpPr>
          <p:spPr>
            <a:xfrm>
              <a:off x="978760" y="3129638"/>
              <a:ext cx="1649491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김주연이 </a:t>
              </a:r>
              <a:r>
                <a:rPr lang="ko-KR" alt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누군데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?</a:t>
              </a:r>
            </a:p>
            <a:p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자기소개</a:t>
              </a:r>
              <a:endParaRPr lang="en-US" altLang="ko-KR" sz="16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99" name="그림 98" descr="벽, 실내, 하얀색이(가) 표시된 사진&#10;&#10;자동 생성된 설명">
              <a:extLst>
                <a:ext uri="{FF2B5EF4-FFF2-40B4-BE49-F238E27FC236}">
                  <a16:creationId xmlns:a16="http://schemas.microsoft.com/office/drawing/2014/main" id="{FA048646-FE21-4412-ADE1-511D27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60" y="3864040"/>
              <a:ext cx="1973058" cy="110984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587775-848A-428C-AFF1-71708A64DC96}"/>
                </a:ext>
              </a:extLst>
            </p:cNvPr>
            <p:cNvGrpSpPr/>
            <p:nvPr/>
          </p:nvGrpSpPr>
          <p:grpSpPr>
            <a:xfrm>
              <a:off x="978760" y="5205375"/>
              <a:ext cx="1972721" cy="321819"/>
              <a:chOff x="1038335" y="5056120"/>
              <a:chExt cx="1972721" cy="3218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F77C4B-5C1F-49D1-B15B-3E2230BE9C60}"/>
                  </a:ext>
                </a:extLst>
              </p:cNvPr>
              <p:cNvSpPr txBox="1"/>
              <p:nvPr/>
            </p:nvSpPr>
            <p:spPr>
              <a:xfrm>
                <a:off x="1038335" y="5056120"/>
                <a:ext cx="161904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1.1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C84D4F-904E-48EC-82A5-F6DA9D1B566F}"/>
                  </a:ext>
                </a:extLst>
              </p:cNvPr>
              <p:cNvSpPr txBox="1"/>
              <p:nvPr/>
            </p:nvSpPr>
            <p:spPr>
              <a:xfrm>
                <a:off x="2446799" y="5056120"/>
                <a:ext cx="564257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자기소개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04B0B23-3741-40A0-A37D-EE11A88CC089}"/>
              </a:ext>
            </a:extLst>
          </p:cNvPr>
          <p:cNvGrpSpPr/>
          <p:nvPr/>
        </p:nvGrpSpPr>
        <p:grpSpPr>
          <a:xfrm>
            <a:off x="3651299" y="2355885"/>
            <a:ext cx="1974018" cy="3425225"/>
            <a:chOff x="3732252" y="2355885"/>
            <a:chExt cx="1974018" cy="34252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233EDE-FE93-474C-B328-4F2595A4856C}"/>
                </a:ext>
              </a:extLst>
            </p:cNvPr>
            <p:cNvSpPr txBox="1"/>
            <p:nvPr/>
          </p:nvSpPr>
          <p:spPr>
            <a:xfrm>
              <a:off x="3732252" y="2355885"/>
              <a:ext cx="1005701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02</a:t>
              </a:r>
              <a:endParaRPr lang="ko-KR" altLang="en-US" sz="4400" spc="-150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324D44-336F-4B57-B1FA-27FEF526378C}"/>
                </a:ext>
              </a:extLst>
            </p:cNvPr>
            <p:cNvSpPr txBox="1"/>
            <p:nvPr/>
          </p:nvSpPr>
          <p:spPr>
            <a:xfrm>
              <a:off x="3732252" y="3129638"/>
              <a:ext cx="1415452" cy="830997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대학생활</a:t>
              </a:r>
            </a:p>
            <a:p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수업시간</a:t>
              </a:r>
              <a:r>
                <a:rPr lang="en-US" altLang="ko-KR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활동</a:t>
              </a:r>
            </a:p>
            <a:p>
              <a:endParaRPr lang="en-US" altLang="ko-KR" sz="1600" dirty="0"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0B9A545-455C-4EDF-BCC0-99BCDAC2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32252" y="3864042"/>
              <a:ext cx="1973065" cy="1109849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345F96-CCA1-4D6F-BD7F-7FFBD280D575}"/>
                </a:ext>
              </a:extLst>
            </p:cNvPr>
            <p:cNvGrpSpPr/>
            <p:nvPr/>
          </p:nvGrpSpPr>
          <p:grpSpPr>
            <a:xfrm>
              <a:off x="3732252" y="5205375"/>
              <a:ext cx="1974018" cy="575735"/>
              <a:chOff x="998319" y="5056120"/>
              <a:chExt cx="1974018" cy="57573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230B70-0E51-449D-BF35-866258C6A9FC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5260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2.2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C1214F-BFCC-4CE7-B770-719032A7B5FC}"/>
                  </a:ext>
                </a:extLst>
              </p:cNvPr>
              <p:cNvSpPr txBox="1"/>
              <p:nvPr/>
            </p:nvSpPr>
            <p:spPr>
              <a:xfrm>
                <a:off x="2366338" y="5056120"/>
                <a:ext cx="605999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Raider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그 외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CE3335-0BA5-462C-A163-19CCCD5908BF}"/>
              </a:ext>
            </a:extLst>
          </p:cNvPr>
          <p:cNvGrpSpPr/>
          <p:nvPr/>
        </p:nvGrpSpPr>
        <p:grpSpPr>
          <a:xfrm>
            <a:off x="6567654" y="2355885"/>
            <a:ext cx="1973052" cy="4186972"/>
            <a:chOff x="6486704" y="2355885"/>
            <a:chExt cx="1973052" cy="41869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AA6A2A-AE95-418C-820B-647F9CB3C0E6}"/>
                </a:ext>
              </a:extLst>
            </p:cNvPr>
            <p:cNvSpPr txBox="1"/>
            <p:nvPr/>
          </p:nvSpPr>
          <p:spPr>
            <a:xfrm>
              <a:off x="6486704" y="2355885"/>
              <a:ext cx="1015319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03</a:t>
              </a:r>
              <a:endParaRPr lang="ko-KR" altLang="en-US" sz="4400" spc="-150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40618C-C2E7-47F7-B50F-D6F281F8F8FB}"/>
                </a:ext>
              </a:extLst>
            </p:cNvPr>
            <p:cNvSpPr txBox="1"/>
            <p:nvPr/>
          </p:nvSpPr>
          <p:spPr>
            <a:xfrm>
              <a:off x="6486704" y="3129638"/>
              <a:ext cx="1804981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개발경험</a:t>
              </a:r>
              <a:endPara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인턴</a:t>
              </a:r>
              <a:r>
                <a:rPr lang="en-US" altLang="ko-KR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</a:t>
              </a:r>
              <a:r>
                <a:rPr lang="en-US" altLang="ko-KR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공모전</a:t>
              </a:r>
              <a:endParaRPr lang="en-US" altLang="ko-KR" sz="16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31" name="그림 30" descr="컵, 커피잔, 자기이(가) 표시된 사진&#10;&#10;자동 생성된 설명">
              <a:extLst>
                <a:ext uri="{FF2B5EF4-FFF2-40B4-BE49-F238E27FC236}">
                  <a16:creationId xmlns:a16="http://schemas.microsoft.com/office/drawing/2014/main" id="{642CFC74-0DD5-4993-AB3E-D70B87E4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704" y="3863409"/>
              <a:ext cx="1973052" cy="1109842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9FA3E7-5F57-41D6-A6D5-C7535050101F}"/>
                </a:ext>
              </a:extLst>
            </p:cNvPr>
            <p:cNvGrpSpPr/>
            <p:nvPr/>
          </p:nvGrpSpPr>
          <p:grpSpPr>
            <a:xfrm>
              <a:off x="6486704" y="5205375"/>
              <a:ext cx="1973052" cy="1337482"/>
              <a:chOff x="998319" y="5056120"/>
              <a:chExt cx="1973052" cy="133748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FEEB0-C66C-4894-A42C-83C484246622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8466" cy="133748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3.4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DEF47-CA78-440E-912B-D44D8E43DCA3}"/>
                  </a:ext>
                </a:extLst>
              </p:cNvPr>
              <p:cNvSpPr txBox="1"/>
              <p:nvPr/>
            </p:nvSpPr>
            <p:spPr>
              <a:xfrm>
                <a:off x="1621642" y="5056120"/>
                <a:ext cx="1349729" cy="1083566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아임히어로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배틀앤러쉬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Art-Nation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저주받은 저택의 비밀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C01388-CF47-4F20-B701-DEF75FE9229E}"/>
              </a:ext>
            </a:extLst>
          </p:cNvPr>
          <p:cNvGrpSpPr/>
          <p:nvPr/>
        </p:nvGrpSpPr>
        <p:grpSpPr>
          <a:xfrm>
            <a:off x="9483034" y="2355885"/>
            <a:ext cx="1973063" cy="3932672"/>
            <a:chOff x="9240178" y="2355885"/>
            <a:chExt cx="1973063" cy="393267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18B732-F8D8-4C48-9E58-24BBE18268F4}"/>
                </a:ext>
              </a:extLst>
            </p:cNvPr>
            <p:cNvSpPr txBox="1"/>
            <p:nvPr/>
          </p:nvSpPr>
          <p:spPr>
            <a:xfrm>
              <a:off x="9240188" y="2355885"/>
              <a:ext cx="1016923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04</a:t>
              </a:r>
              <a:endParaRPr lang="ko-KR" altLang="en-US" sz="4400" spc="-150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BB55F-597A-4F0E-B88D-EBED9E51D561}"/>
                </a:ext>
              </a:extLst>
            </p:cNvPr>
            <p:cNvSpPr txBox="1"/>
            <p:nvPr/>
          </p:nvSpPr>
          <p:spPr>
            <a:xfrm>
              <a:off x="9240188" y="3129638"/>
              <a:ext cx="1864293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개인 프로젝트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 외</a:t>
              </a:r>
            </a:p>
            <a:p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포트폴리오</a:t>
              </a:r>
              <a:r>
                <a:rPr lang="en-US" altLang="ko-KR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6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 외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32" name="그림 31" descr="극피동물, 에나멜이(가) 표시된 사진&#10;&#10;자동 생성된 설명">
              <a:extLst>
                <a:ext uri="{FF2B5EF4-FFF2-40B4-BE49-F238E27FC236}">
                  <a16:creationId xmlns:a16="http://schemas.microsoft.com/office/drawing/2014/main" id="{FBDC726A-5046-4DE7-B2A0-0DF3FBDD5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0188" y="3863409"/>
              <a:ext cx="1973052" cy="110984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6BDBB4-822A-4DF0-9480-DEAF0C2D6C30}"/>
                </a:ext>
              </a:extLst>
            </p:cNvPr>
            <p:cNvGrpSpPr/>
            <p:nvPr/>
          </p:nvGrpSpPr>
          <p:grpSpPr>
            <a:xfrm>
              <a:off x="9240178" y="5205375"/>
              <a:ext cx="1973063" cy="1083182"/>
              <a:chOff x="998309" y="5056120"/>
              <a:chExt cx="1973063" cy="108318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4F6522-3014-4382-B71B-09EFA9A663C9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05184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F70AF0-BD1B-482C-B05C-DFC76CDE6733}"/>
                  </a:ext>
                </a:extLst>
              </p:cNvPr>
              <p:cNvSpPr txBox="1"/>
              <p:nvPr/>
            </p:nvSpPr>
            <p:spPr>
              <a:xfrm>
                <a:off x="1903771" y="5056120"/>
                <a:ext cx="1067601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쿠키런</a:t>
                </a: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킹덤</a:t>
                </a: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모작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25A368-F85A-1FE9-9372-36756419C977}"/>
                  </a:ext>
                </a:extLst>
              </p:cNvPr>
              <p:cNvSpPr txBox="1"/>
              <p:nvPr/>
            </p:nvSpPr>
            <p:spPr>
              <a:xfrm>
                <a:off x="998309" y="5309651"/>
                <a:ext cx="248466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4.4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0E0B6-6C33-8660-9041-94A6F4E85625}"/>
                  </a:ext>
                </a:extLst>
              </p:cNvPr>
              <p:cNvSpPr txBox="1"/>
              <p:nvPr/>
            </p:nvSpPr>
            <p:spPr>
              <a:xfrm>
                <a:off x="1520644" y="5309651"/>
                <a:ext cx="1450718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크레이지아케이드</a:t>
                </a: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모작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별의커비</a:t>
                </a: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모작</a:t>
                </a:r>
                <a:endPara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그 외</a:t>
                </a:r>
              </a:p>
            </p:txBody>
          </p:sp>
        </p:grpSp>
      </p:grpSp>
      <p:sp>
        <p:nvSpPr>
          <p:cNvPr id="83" name="배지 82">
            <a:extLst>
              <a:ext uri="{FF2B5EF4-FFF2-40B4-BE49-F238E27FC236}">
                <a16:creationId xmlns:a16="http://schemas.microsoft.com/office/drawing/2014/main" id="{14265858-7D02-4BAF-B4B8-8BBA6A2A504C}"/>
              </a:ext>
            </a:extLst>
          </p:cNvPr>
          <p:cNvSpPr/>
          <p:nvPr/>
        </p:nvSpPr>
        <p:spPr>
          <a:xfrm>
            <a:off x="735904" y="2021753"/>
            <a:ext cx="180000" cy="180000"/>
          </a:xfrm>
          <a:prstGeom prst="plaque">
            <a:avLst>
              <a:gd name="adj" fmla="val 50000"/>
            </a:avLst>
          </a:prstGeom>
          <a:solidFill>
            <a:srgbClr val="E2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58A4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074" name="Picture 2" descr="긍정적 사고는 나를 행복하게 만들어요 : 네이버 블로그">
            <a:extLst>
              <a:ext uri="{FF2B5EF4-FFF2-40B4-BE49-F238E27FC236}">
                <a16:creationId xmlns:a16="http://schemas.microsoft.com/office/drawing/2014/main" id="{D6BD918B-9372-A234-29C9-9139C6BF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6" y="3863409"/>
            <a:ext cx="1973055" cy="110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학교 생성 AI에서 안경을 쓴 햄스터 | 프리미엄 사진">
            <a:extLst>
              <a:ext uri="{FF2B5EF4-FFF2-40B4-BE49-F238E27FC236}">
                <a16:creationId xmlns:a16="http://schemas.microsoft.com/office/drawing/2014/main" id="{8CCA81F8-DD11-CD15-C41E-D58647A5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96" y="3863409"/>
            <a:ext cx="1973052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cker hamster | Cute memes, Cute hamsters, Funny animal pictures">
            <a:extLst>
              <a:ext uri="{FF2B5EF4-FFF2-40B4-BE49-F238E27FC236}">
                <a16:creationId xmlns:a16="http://schemas.microsoft.com/office/drawing/2014/main" id="{D74CDB61-9798-347B-087B-2301446C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4"/>
          <a:stretch/>
        </p:blipFill>
        <p:spPr bwMode="auto">
          <a:xfrm>
            <a:off x="6566679" y="3863409"/>
            <a:ext cx="1975270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오늘은 세계 햄스터의 날 🐹 : 데패뉴 | 동물농장">
            <a:extLst>
              <a:ext uri="{FF2B5EF4-FFF2-40B4-BE49-F238E27FC236}">
                <a16:creationId xmlns:a16="http://schemas.microsoft.com/office/drawing/2014/main" id="{490C60E3-A557-DF95-C621-0DF7AACEE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3" b="16171"/>
          <a:stretch/>
        </p:blipFill>
        <p:spPr bwMode="auto">
          <a:xfrm>
            <a:off x="9494054" y="3874568"/>
            <a:ext cx="1973051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01E2AF94-1B10-A323-C01E-5C0A55D74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C6DD07-C7A9-BF6E-C8A1-A24655ED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3" y="1234534"/>
            <a:ext cx="7620529" cy="4014853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20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Shader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64B4F-A391-A23A-B116-0154DF5D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42" y="1034108"/>
            <a:ext cx="857370" cy="209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6FD325-5479-0C33-78C9-A8325AC0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493" y="4092860"/>
            <a:ext cx="4344044" cy="245474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>
            <a:off x="7240493" y="4092860"/>
            <a:ext cx="2475007" cy="1356953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352426" y="4700319"/>
            <a:ext cx="4344043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CutShader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스킬을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사용할때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연출하기 위하여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CutShader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제작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DF23DA0-E1CA-3B5E-C6C0-03751AFF8A2A}"/>
              </a:ext>
            </a:extLst>
          </p:cNvPr>
          <p:cNvSpPr/>
          <p:nvPr/>
        </p:nvSpPr>
        <p:spPr>
          <a:xfrm>
            <a:off x="6677350" y="4868755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8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21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Particle Effect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FD325-5479-0C33-78C9-A8325AC0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7" y="1267795"/>
            <a:ext cx="6075400" cy="34331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A4064-5CDF-34DC-E65C-FF0D29B61BAD}"/>
              </a:ext>
            </a:extLst>
          </p:cNvPr>
          <p:cNvSpPr/>
          <p:nvPr/>
        </p:nvSpPr>
        <p:spPr>
          <a:xfrm rot="19729515">
            <a:off x="289654" y="1459508"/>
            <a:ext cx="3733593" cy="9437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 rot="19214903">
            <a:off x="4545542" y="3378037"/>
            <a:ext cx="2842593" cy="9437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699481" y="5557289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트레일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Trails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 적용하면 번개처럼 나타나는 효과를 볼 수 있음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279E510-38F6-6F8B-BAC8-7FFE08F2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95"/>
          <a:stretch/>
        </p:blipFill>
        <p:spPr>
          <a:xfrm>
            <a:off x="5966839" y="3735636"/>
            <a:ext cx="5808115" cy="2407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25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22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Particle Effect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604C29-FBA3-1655-4057-6DEC01A8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" r="5513"/>
          <a:stretch/>
        </p:blipFill>
        <p:spPr>
          <a:xfrm>
            <a:off x="7184321" y="3378446"/>
            <a:ext cx="1330857" cy="1663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8942AF-8ADD-137A-4854-B0DF0FA3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62" y="3378446"/>
            <a:ext cx="1330857" cy="1663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9FE5DF-14F7-3512-8BAA-EBAD1DD9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75" y="3378447"/>
            <a:ext cx="1330858" cy="16635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C8F460-C1A7-0E8E-7EA5-5325F5F8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81" y="3378446"/>
            <a:ext cx="1341791" cy="16635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1AF525-B50B-6D1F-87BD-04DD4C961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10" y="1331960"/>
            <a:ext cx="1968782" cy="19607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196CCF-0BC6-5CDD-0FB4-65E85F3A1D9C}"/>
              </a:ext>
            </a:extLst>
          </p:cNvPr>
          <p:cNvSpPr/>
          <p:nvPr/>
        </p:nvSpPr>
        <p:spPr>
          <a:xfrm>
            <a:off x="5676900" y="3262976"/>
            <a:ext cx="5819775" cy="1840713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5DC970-BDDB-02EA-DC2B-924FE6038A41}"/>
              </a:ext>
            </a:extLst>
          </p:cNvPr>
          <p:cNvSpPr/>
          <p:nvPr/>
        </p:nvSpPr>
        <p:spPr>
          <a:xfrm>
            <a:off x="776201" y="1270287"/>
            <a:ext cx="2164801" cy="210816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699FC5-48C3-D40D-07DB-3F5DB88057AD}"/>
              </a:ext>
            </a:extLst>
          </p:cNvPr>
          <p:cNvSpPr txBox="1"/>
          <p:nvPr/>
        </p:nvSpPr>
        <p:spPr>
          <a:xfrm>
            <a:off x="655945" y="2925561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별사탕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→솟아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오르는게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아닌 가운데에서 퍼지면서 나타나는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50D42-4808-5DB3-C4F6-51691746056F}"/>
              </a:ext>
            </a:extLst>
          </p:cNvPr>
          <p:cNvSpPr txBox="1"/>
          <p:nvPr/>
        </p:nvSpPr>
        <p:spPr>
          <a:xfrm>
            <a:off x="5676900" y="2324367"/>
            <a:ext cx="4570114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스킬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→원형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파티클과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솟아오르는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파티클로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스킬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→각 맞는 애니메이션 연출은 스크립트로 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59E45A-079A-C33F-7B84-1A20BE1B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49" y="3968647"/>
            <a:ext cx="2060104" cy="1534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D1DB4F-29C6-3973-DC4A-0AE19A90BEB6}"/>
              </a:ext>
            </a:extLst>
          </p:cNvPr>
          <p:cNvSpPr/>
          <p:nvPr/>
        </p:nvSpPr>
        <p:spPr>
          <a:xfrm>
            <a:off x="759600" y="3909345"/>
            <a:ext cx="2164801" cy="210816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7590-66E9-57E1-6A3D-D66D6CBB4DD2}"/>
              </a:ext>
            </a:extLst>
          </p:cNvPr>
          <p:cNvSpPr txBox="1"/>
          <p:nvPr/>
        </p:nvSpPr>
        <p:spPr>
          <a:xfrm>
            <a:off x="655945" y="5470045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표창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→원거리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공격시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총알인데 뒤에 잔상을 남는 것처럼 연출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01BCE1-AD6F-C711-9F34-91A7F850BC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69"/>
          <a:stretch/>
        </p:blipFill>
        <p:spPr>
          <a:xfrm>
            <a:off x="10069117" y="2535796"/>
            <a:ext cx="1257475" cy="657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28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23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SkeletonData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스켈레톤데이터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1064570" y="5405300"/>
            <a:ext cx="10169181" cy="1015663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CharacterAnimation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킹덤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리소스를 구하다가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스켈레톤으로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이루어져 있어 각 애니메이션 이름이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다른걸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캐릭터 데이터에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맵핑하는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방법으로 해결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즉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애니메이션 이름이 달라도 같은 상태 값으로 사용가능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251C7-4E0A-967E-22E1-C304C2761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95" t="33514" r="28134" b="-9618"/>
          <a:stretch/>
        </p:blipFill>
        <p:spPr>
          <a:xfrm>
            <a:off x="1064570" y="2054308"/>
            <a:ext cx="2216805" cy="3535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9A7EA-3D05-B4D3-08FC-7C2945DE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50" y="1141074"/>
            <a:ext cx="4407612" cy="3991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6C5B71-3471-C12E-F4F0-D9DE256E3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163" y="3184009"/>
            <a:ext cx="3813588" cy="201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3E1DEB-2C62-471E-175B-C1E593C1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55" y="2841061"/>
            <a:ext cx="1047896" cy="342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98EE0-F0EF-C077-EAAE-782B36F75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26" b="18465"/>
          <a:stretch/>
        </p:blipFill>
        <p:spPr>
          <a:xfrm>
            <a:off x="1133351" y="1827430"/>
            <a:ext cx="1771897" cy="180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6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24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336434" y="5403854"/>
            <a:ext cx="2831155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캐릭터보이스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(Audio Clip)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각 캐릭터마다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스킬시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대사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공격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이기고 질시 대사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0BC55-BA3B-6F5A-999D-55B423E408EE}"/>
              </a:ext>
            </a:extLst>
          </p:cNvPr>
          <p:cNvSpPr txBox="1"/>
          <p:nvPr/>
        </p:nvSpPr>
        <p:spPr>
          <a:xfrm>
            <a:off x="4573414" y="5428195"/>
            <a:ext cx="304517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ZoomInOut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(Camera)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생동감을 위해 카메라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줌인줌아웃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88073-1921-BF23-93F9-15419CF20E7D}"/>
              </a:ext>
            </a:extLst>
          </p:cNvPr>
          <p:cNvSpPr txBox="1"/>
          <p:nvPr/>
        </p:nvSpPr>
        <p:spPr>
          <a:xfrm>
            <a:off x="810394" y="5403853"/>
            <a:ext cx="3045172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MapScroll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(Map)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실제 쿠키가 움직이는 것처럼 보이기 위해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Map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대각선으로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무한맵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스크롤 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5E2E9-AA56-4016-B1E7-D6F039C28972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연출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1EE268-2D1B-6210-5AC5-2D66C9632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6479" r="26052"/>
          <a:stretch/>
        </p:blipFill>
        <p:spPr>
          <a:xfrm>
            <a:off x="657160" y="2141918"/>
            <a:ext cx="3448709" cy="2319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80E43-F2C4-9097-35F1-47652579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45" y="897967"/>
            <a:ext cx="3448709" cy="1928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08A85B-A6A6-733D-F290-91136EC0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410" y="3160283"/>
            <a:ext cx="3448710" cy="1934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2A517B-F7FD-F3E9-FFB6-C034FA9F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658" y="2141918"/>
            <a:ext cx="3448709" cy="2319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CDC70-D4E9-C0FD-444F-57E52B37E13C}"/>
              </a:ext>
            </a:extLst>
          </p:cNvPr>
          <p:cNvSpPr txBox="1"/>
          <p:nvPr/>
        </p:nvSpPr>
        <p:spPr>
          <a:xfrm>
            <a:off x="5586575" y="2557768"/>
            <a:ext cx="1152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줌아웃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줌인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2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87A916-9F21-8DD2-92BD-B7AE67F6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240" y="4188500"/>
            <a:ext cx="6455982" cy="222292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08DEAE-224E-AE70-B645-4FB46CCA9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3" r="2306" b="2723"/>
          <a:stretch/>
        </p:blipFill>
        <p:spPr>
          <a:xfrm>
            <a:off x="705139" y="1286412"/>
            <a:ext cx="6651088" cy="22086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  <a:effectLst/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25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BattleObjectSpawnManager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스폰매니저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3D6D8F-338D-7C9F-709B-48BC4D36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5" y="4191935"/>
            <a:ext cx="4318615" cy="16902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C40398-2522-EDBE-5415-B0B7FF06DED4}"/>
              </a:ext>
            </a:extLst>
          </p:cNvPr>
          <p:cNvSpPr txBox="1"/>
          <p:nvPr/>
        </p:nvSpPr>
        <p:spPr>
          <a:xfrm>
            <a:off x="657716" y="6059209"/>
            <a:ext cx="428235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BattleCookies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DeckList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에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Cookie Key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값을 받아와 캐릭터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스폰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8445D4-CA21-4A3C-2596-EEF5CC118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677" y="1959891"/>
            <a:ext cx="3863814" cy="211132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DA8A0D-4395-FAC5-6F1C-3C38BA4BAD7F}"/>
              </a:ext>
            </a:extLst>
          </p:cNvPr>
          <p:cNvSpPr/>
          <p:nvPr/>
        </p:nvSpPr>
        <p:spPr>
          <a:xfrm>
            <a:off x="7527677" y="1879517"/>
            <a:ext cx="3902359" cy="2205822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5ECC-1B5D-F773-93A8-3415C8266DC0}"/>
              </a:ext>
            </a:extLst>
          </p:cNvPr>
          <p:cNvSpPr txBox="1"/>
          <p:nvPr/>
        </p:nvSpPr>
        <p:spPr>
          <a:xfrm>
            <a:off x="8686836" y="1534939"/>
            <a:ext cx="27432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스폰하고</a:t>
            </a:r>
            <a:r>
              <a:rPr lang="ko-KR" altLang="en-US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난 뒤 성공적인 배치 모습 </a:t>
            </a:r>
            <a:r>
              <a:rPr lang="en-US" altLang="ko-KR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sz="1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Gizemo</a:t>
            </a:r>
            <a:r>
              <a:rPr lang="en-US" altLang="ko-KR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On)</a:t>
            </a:r>
            <a:endParaRPr lang="en-US" altLang="ko-KR" sz="11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7489132" y="786248"/>
            <a:ext cx="3902359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BattleObjectSpawnManager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BattleCookies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와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BattleEnemies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관리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8E336-8102-0658-881D-3719C918BF14}"/>
              </a:ext>
            </a:extLst>
          </p:cNvPr>
          <p:cNvSpPr txBox="1"/>
          <p:nvPr/>
        </p:nvSpPr>
        <p:spPr>
          <a:xfrm>
            <a:off x="5150835" y="6044960"/>
            <a:ext cx="511753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BattleEnemies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StageData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–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MonsterGroupData-MonsterData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순으로 부름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5F17F-F2E0-7186-4151-BC7EB3514173}"/>
              </a:ext>
            </a:extLst>
          </p:cNvPr>
          <p:cNvSpPr txBox="1"/>
          <p:nvPr/>
        </p:nvSpPr>
        <p:spPr>
          <a:xfrm>
            <a:off x="705139" y="3430101"/>
            <a:ext cx="5431597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BattleEntitlesBase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BattleCookies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와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BattleEnemie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의 공통적인 부분 묶은 추상클래스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26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캐릭터 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Attack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5F17F-F2E0-7186-4151-BC7EB3514173}"/>
              </a:ext>
            </a:extLst>
          </p:cNvPr>
          <p:cNvSpPr txBox="1"/>
          <p:nvPr/>
        </p:nvSpPr>
        <p:spPr>
          <a:xfrm>
            <a:off x="1671442" y="1015669"/>
            <a:ext cx="4032391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캐릭터 공격 데이터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→각 캐릭터마다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Attack Data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들을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다르게 설정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733E8-B30B-F4E4-8F63-ACCCB3DD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24" y="1722627"/>
            <a:ext cx="4785747" cy="1069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72E63-B87F-D8BC-7387-AAA6700F7814}"/>
              </a:ext>
            </a:extLst>
          </p:cNvPr>
          <p:cNvSpPr txBox="1"/>
          <p:nvPr/>
        </p:nvSpPr>
        <p:spPr>
          <a:xfrm>
            <a:off x="6511096" y="2379863"/>
            <a:ext cx="2557184" cy="523220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스킬데이터도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따로 빠져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있음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→스킬은 스킬 버튼을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누를시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실행 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0006-7CDC-7811-F06D-4862F49A8C75}"/>
              </a:ext>
            </a:extLst>
          </p:cNvPr>
          <p:cNvSpPr txBox="1"/>
          <p:nvPr/>
        </p:nvSpPr>
        <p:spPr>
          <a:xfrm>
            <a:off x="6501698" y="1847135"/>
            <a:ext cx="2557184" cy="307777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→공격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타입별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다르게 공격함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B814C2-8D88-96C5-EBED-2915A88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69" y="3639334"/>
            <a:ext cx="4050385" cy="2067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5C0269-C430-6779-8279-C3349556C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09"/>
          <a:stretch/>
        </p:blipFill>
        <p:spPr>
          <a:xfrm>
            <a:off x="5543024" y="3134760"/>
            <a:ext cx="5881024" cy="3559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AA2785-9225-A20A-D5D6-0C9D1A4EF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264" y="1269148"/>
            <a:ext cx="1219370" cy="933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1179412" y="5839738"/>
            <a:ext cx="4555297" cy="307777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SkillBase</a:t>
            </a:r>
            <a:r>
              <a:rPr kumimoji="0" lang="ko-KR" altLang="en-US" sz="1400" b="1" i="0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를 상속하여 여러가지 스킬을 만들어 낼 수 있음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E16E7DC-2BCF-BD0F-F458-D17D3C9021ED}"/>
              </a:ext>
            </a:extLst>
          </p:cNvPr>
          <p:cNvSpPr/>
          <p:nvPr/>
        </p:nvSpPr>
        <p:spPr>
          <a:xfrm>
            <a:off x="5306193" y="4497898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D6FC1EE-A190-922A-F863-5CAB4D7AB16F}"/>
              </a:ext>
            </a:extLst>
          </p:cNvPr>
          <p:cNvSpPr/>
          <p:nvPr/>
        </p:nvSpPr>
        <p:spPr>
          <a:xfrm>
            <a:off x="8841337" y="1840082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59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27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BattleManager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배틀매니저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85573" y="4655007"/>
            <a:ext cx="4885916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BattleManager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배틀을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전반적으로 관리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쿠키와 적 데이터를 가지고 있어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Target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정함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B20B5ED-99F4-5C9D-40F9-814C57DB1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07" t="28651" r="203" b="5307"/>
          <a:stretch/>
        </p:blipFill>
        <p:spPr>
          <a:xfrm>
            <a:off x="571248" y="2120157"/>
            <a:ext cx="5210427" cy="2308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B033703-A869-FEB7-C72A-2BF272736FED}"/>
              </a:ext>
            </a:extLst>
          </p:cNvPr>
          <p:cNvSpPr/>
          <p:nvPr/>
        </p:nvSpPr>
        <p:spPr>
          <a:xfrm rot="19350634">
            <a:off x="3413117" y="3638287"/>
            <a:ext cx="666361" cy="265657"/>
          </a:xfrm>
          <a:prstGeom prst="rightArrow">
            <a:avLst/>
          </a:prstGeom>
          <a:solidFill>
            <a:srgbClr val="79CF0D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F8D1E4D-E7E2-4F68-6D3B-26B4F9AF3A35}"/>
              </a:ext>
            </a:extLst>
          </p:cNvPr>
          <p:cNvSpPr/>
          <p:nvPr/>
        </p:nvSpPr>
        <p:spPr>
          <a:xfrm rot="8516780">
            <a:off x="4082837" y="3145938"/>
            <a:ext cx="666361" cy="265657"/>
          </a:xfrm>
          <a:prstGeom prst="rightArrow">
            <a:avLst/>
          </a:prstGeom>
          <a:solidFill>
            <a:srgbClr val="C257F3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16D723-FA53-8F35-4925-1930EE3B0001}"/>
              </a:ext>
            </a:extLst>
          </p:cNvPr>
          <p:cNvSpPr txBox="1"/>
          <p:nvPr/>
        </p:nvSpPr>
        <p:spPr>
          <a:xfrm>
            <a:off x="4047805" y="3578985"/>
            <a:ext cx="2048195" cy="369332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서로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Target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을 설정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79D41F6-0B0F-E189-3048-4AC6314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30" y="676404"/>
            <a:ext cx="5125165" cy="2907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7DC2C8-FE81-EB49-A495-FA119532B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31" y="3696908"/>
            <a:ext cx="5125164" cy="2907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8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28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소감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C7959-7C4D-FE28-E124-0868D78E3985}"/>
              </a:ext>
            </a:extLst>
          </p:cNvPr>
          <p:cNvSpPr txBox="1"/>
          <p:nvPr/>
        </p:nvSpPr>
        <p:spPr>
          <a:xfrm>
            <a:off x="656343" y="1270458"/>
            <a:ext cx="10586050" cy="830997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유니티로 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2D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프로젝트를 진행한 것은 처음이자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프로젝트 주장을 맡은 것도 첫 경험이었습니다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</a:p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그래도 파트가 확실히 나뉘어 작업하고 서로 주의할 점을 미리 조율해서 그런지 충돌하는 경우가 거의 없었습니다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프로젝트에서 개발자들도 파트를 나누는 것이 중요하다고 생각이 들었습니다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</a:t>
            </a:r>
            <a:endParaRPr kumimoji="0" lang="en-US" altLang="ko-KR" sz="1200" i="0" u="none" strike="noStrike" kern="1200" cap="none" spc="0" normalizeH="0" baseline="0" noProof="0" dirty="0">
              <a:ln w="13462">
                <a:noFill/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AB564-3C7D-A6E9-3642-135C498C0D48}"/>
              </a:ext>
            </a:extLst>
          </p:cNvPr>
          <p:cNvSpPr txBox="1"/>
          <p:nvPr/>
        </p:nvSpPr>
        <p:spPr>
          <a:xfrm>
            <a:off x="656344" y="2356899"/>
            <a:ext cx="10586050" cy="132343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로직보다는 연출 쪽으로 유니티 경험이 많지 않은데 이번 기회에 여러 가지를 사용해보았습니다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</a:p>
          <a:p>
            <a:r>
              <a:rPr lang="en-US" altLang="ko-KR" sz="1600" dirty="0" err="1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WinAPI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와 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DirectX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기존에 배웠던 것과는 다른 느낌이었고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확실히 유니티 툴이 편리하다고 느꼈습니다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</a:p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따라서 제한된 시간 내에 게임 구현 뿐만 아니라 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Particle, Shader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등 다양한 기능을 배울 수 있었습니다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또한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새로운 것이 많아 당황스럽기도 했고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초반에는 리소스가 스켈레톤 데이터라서 머리가 지끈했지만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해당 리소스를 분석하고 응용해서 프로젝트에 잘 활용하여 애니메이션 관련 시간 단축을 할 수 있었습니다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FB189-35B5-D55A-BB0C-99C03F81D00E}"/>
              </a:ext>
            </a:extLst>
          </p:cNvPr>
          <p:cNvSpPr txBox="1"/>
          <p:nvPr/>
        </p:nvSpPr>
        <p:spPr>
          <a:xfrm>
            <a:off x="656343" y="3997338"/>
            <a:ext cx="10586050" cy="1077218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프로젝트의 특성상 스테이지가 올라가면서 해당 </a:t>
            </a:r>
            <a:r>
              <a:rPr lang="ko-KR" altLang="en-US" sz="1600" dirty="0" err="1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씬을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반복적으로 호출해야 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 과정에서 씬 전환 시 문제가 발생하지 않도록 하기 위해 매니저를 나누어 작업하였습니다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예를 들어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게임 매니저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UI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매니저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오디오 매니저 등 각기 다른 역할을 하는 매니저들을 분리하여 관리함으로써 씬 이동 시에도 각 매니저가 자신의 역할을 정확히 수행할 수 있도록 하였습니다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이를 통해 씬 전환 시 꼬임 없이 매끄럽게 작업을 진행할 수 있었습니다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3F7F-A877-8671-A31E-3A186DE7F557}"/>
              </a:ext>
            </a:extLst>
          </p:cNvPr>
          <p:cNvSpPr txBox="1"/>
          <p:nvPr/>
        </p:nvSpPr>
        <p:spPr>
          <a:xfrm>
            <a:off x="656343" y="5360778"/>
            <a:ext cx="10586050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결론적으로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이번 프로젝트를 통해 지금까지의 경험을 바탕으로 실력이 많이 향상되었음을 느낄 수 있었습니다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 </a:t>
            </a:r>
          </a:p>
          <a:p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또한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새로운 기술을 배우는 과정도 큰 어려움 없이 즐겁게 진행할 수 있었습니다</a:t>
            </a:r>
            <a:r>
              <a:rPr lang="en-US" altLang="ko-KR" sz="1600" dirty="0">
                <a:ln w="13462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976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1468220" y="2885007"/>
            <a:ext cx="726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DirectX  </a:t>
            </a:r>
            <a:r>
              <a:rPr lang="ko-KR" altLang="en-US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포트폴리오​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5295451" y="5735682"/>
            <a:ext cx="174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317D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김주연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FD5D9-0E24-4680-812C-3E57EB16C56F}"/>
              </a:ext>
            </a:extLst>
          </p:cNvPr>
          <p:cNvCxnSpPr>
            <a:cxnSpLocks/>
          </p:cNvCxnSpPr>
          <p:nvPr/>
        </p:nvCxnSpPr>
        <p:spPr>
          <a:xfrm>
            <a:off x="5651767" y="5656035"/>
            <a:ext cx="1064683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6213075" y="3269989"/>
            <a:ext cx="5978925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0" y="3269729"/>
            <a:ext cx="1439192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DBA250F0-096D-2FD5-A7A3-BDDB2344D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b="1" dirty="0">
                    <a:ln w="0">
                      <a:noFill/>
                    </a:ln>
                    <a:solidFill>
                      <a:srgbClr val="4A66AC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</a:t>
                </a:r>
                <a:r>
                  <a:rPr lang="en-US" altLang="ko-KR" sz="5400" b="1" dirty="0">
                    <a:ln w="0">
                      <a:noFill/>
                    </a:ln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 01</a:t>
                </a:r>
                <a:endParaRPr lang="ko-KR" altLang="en-US" sz="5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322082" y="3890665"/>
                <a:ext cx="1231107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b="1" dirty="0">
                    <a:ln w="0">
                      <a:noFill/>
                    </a:ln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자기소개</a:t>
                </a:r>
                <a:endParaRPr lang="ko-KR" altLang="en-US" sz="2400" b="1" dirty="0"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b="1" dirty="0">
                    <a:ln w="0">
                      <a:noFill/>
                    </a:ln>
                    <a:solidFill>
                      <a:srgbClr val="E258A4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b="1" dirty="0">
                    <a:ln w="0">
                      <a:noFill/>
                    </a:ln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b="1" dirty="0" err="1">
                    <a:ln w="0">
                      <a:noFill/>
                    </a:ln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b="1" dirty="0">
                    <a:ln w="0">
                      <a:noFill/>
                    </a:ln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b="1" dirty="0">
                  <a:ln w="0">
                    <a:noFill/>
                  </a:ln>
                  <a:solidFill>
                    <a:schemeClr val="accent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4151943E-746E-AC93-1EEF-562947C15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0D6FA7A-3F7C-5749-BF6F-2820935BE773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09AB30-03CB-FC86-2627-94585305457C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4CB742-ED1C-2BA6-84F6-D124E995F813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EE2A4-BB81-7AAB-F4E9-3C2540E63ADB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DF2D7A-6C47-89CC-865B-2C4B862CF667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52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A2FC9B2-6B09-4954-8A4C-9E312885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86712"/>
            <a:ext cx="5238750" cy="3667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596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게임 소개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8F0646-C12F-02A9-D89A-2A43A515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958" y="3431488"/>
            <a:ext cx="2299344" cy="2039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8" name="슬라이드 번호 개체 틀 14">
            <a:extLst>
              <a:ext uri="{FF2B5EF4-FFF2-40B4-BE49-F238E27FC236}">
                <a16:creationId xmlns:a16="http://schemas.microsoft.com/office/drawing/2014/main" id="{876900F2-EAD9-D268-7AB4-4553C37A0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30</a:t>
            </a:fld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25D884-EAE0-AFE7-D1F2-A9291FFE2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01639"/>
              </p:ext>
            </p:extLst>
          </p:nvPr>
        </p:nvGraphicFramePr>
        <p:xfrm>
          <a:off x="7046351" y="664079"/>
          <a:ext cx="4371078" cy="580304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6560">
                  <a:extLst>
                    <a:ext uri="{9D8B030D-6E8A-4147-A177-3AD203B41FA5}">
                      <a16:colId xmlns:a16="http://schemas.microsoft.com/office/drawing/2014/main" val="2732660203"/>
                    </a:ext>
                  </a:extLst>
                </a:gridCol>
                <a:gridCol w="3114518">
                  <a:extLst>
                    <a:ext uri="{9D8B030D-6E8A-4147-A177-3AD203B41FA5}">
                      <a16:colId xmlns:a16="http://schemas.microsoft.com/office/drawing/2014/main" val="2172399847"/>
                    </a:ext>
                  </a:extLst>
                </a:gridCol>
              </a:tblGrid>
              <a:tr h="551890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제목​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Crazy Arcade (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모작​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35879"/>
                  </a:ext>
                </a:extLst>
              </a:tr>
              <a:tr h="82622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장르​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액션 게임</a:t>
                      </a:r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, </a:t>
                      </a:r>
                    </a:p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전략 비디오 게임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62502"/>
                  </a:ext>
                </a:extLst>
              </a:tr>
              <a:tr h="55955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플랫폼​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PC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86817"/>
                  </a:ext>
                </a:extLst>
              </a:tr>
              <a:tr h="55955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개발환경​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Visual Studio 2022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1236"/>
                  </a:ext>
                </a:extLst>
              </a:tr>
              <a:tr h="55955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개발언어​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C++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​, XML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46365"/>
                  </a:ext>
                </a:extLst>
              </a:tr>
              <a:tr h="676065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라이브러리​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DirectX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77951"/>
                  </a:ext>
                </a:extLst>
              </a:tr>
              <a:tr h="82622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개발기간​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2024.04.08~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        2024.05.03 (4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주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17323"/>
                  </a:ext>
                </a:extLst>
              </a:tr>
              <a:tr h="662633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i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플레이영상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4"/>
                        </a:rPr>
                        <a:t>CrazyArcade</a:t>
                      </a:r>
                      <a:r>
                        <a:rPr lang="en-US" altLang="ko-KR" sz="18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4"/>
                        </a:rPr>
                        <a:t> | Game Video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7340"/>
                  </a:ext>
                </a:extLst>
              </a:tr>
              <a:tr h="58134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i="0" dirty="0" err="1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Github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5"/>
                        </a:rPr>
                        <a:t>CrazyArcade</a:t>
                      </a:r>
                      <a:r>
                        <a:rPr lang="en-US" altLang="ko-KR" sz="18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5"/>
                        </a:rPr>
                        <a:t> | </a:t>
                      </a:r>
                      <a:r>
                        <a:rPr lang="en-US" altLang="ko-KR" sz="1800" b="0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5"/>
                        </a:rPr>
                        <a:t>Github</a:t>
                      </a:r>
                      <a:endParaRPr lang="en-US" altLang="ko-KR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62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46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234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4D69-61F4-AD7D-FC28-14CFCEA7111E}"/>
              </a:ext>
            </a:extLst>
          </p:cNvPr>
          <p:cNvSpPr txBox="1"/>
          <p:nvPr/>
        </p:nvSpPr>
        <p:spPr>
          <a:xfrm>
            <a:off x="1123803" y="1692138"/>
            <a:ext cx="470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Tile,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Monster, </a:t>
            </a: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PlayerPos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나만의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Map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사용자가 만들 수 있음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F376-A986-9034-5B2C-AEF7FF90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3" y="2409767"/>
            <a:ext cx="4464647" cy="33317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60E042-75BC-390B-5002-22C156A9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45" y="2305917"/>
            <a:ext cx="1296894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148AB9-35EF-1BC9-6208-3CE54DF0374C}"/>
              </a:ext>
            </a:extLst>
          </p:cNvPr>
          <p:cNvSpPr/>
          <p:nvPr/>
        </p:nvSpPr>
        <p:spPr>
          <a:xfrm>
            <a:off x="5491946" y="2540778"/>
            <a:ext cx="991050" cy="666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53162B6-93D9-EFAC-8BCB-9FBA31F946D5}"/>
              </a:ext>
            </a:extLst>
          </p:cNvPr>
          <p:cNvSpPr/>
          <p:nvPr/>
        </p:nvSpPr>
        <p:spPr>
          <a:xfrm rot="16200000">
            <a:off x="5154182" y="2661261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F8431AD-09C5-7621-65D4-AF5EEA8E268C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6B973E-2531-1A93-2FF3-28454D9074C4}"/>
              </a:ext>
            </a:extLst>
          </p:cNvPr>
          <p:cNvSpPr txBox="1"/>
          <p:nvPr/>
        </p:nvSpPr>
        <p:spPr>
          <a:xfrm>
            <a:off x="1421478" y="1184238"/>
            <a:ext cx="1698171" cy="461665"/>
          </a:xfrm>
          <a:custGeom>
            <a:avLst/>
            <a:gdLst>
              <a:gd name="connsiteX0" fmla="*/ 0 w 1698171"/>
              <a:gd name="connsiteY0" fmla="*/ 0 h 461665"/>
              <a:gd name="connsiteX1" fmla="*/ 600020 w 1698171"/>
              <a:gd name="connsiteY1" fmla="*/ 0 h 461665"/>
              <a:gd name="connsiteX2" fmla="*/ 1132114 w 1698171"/>
              <a:gd name="connsiteY2" fmla="*/ 0 h 461665"/>
              <a:gd name="connsiteX3" fmla="*/ 1698171 w 1698171"/>
              <a:gd name="connsiteY3" fmla="*/ 0 h 461665"/>
              <a:gd name="connsiteX4" fmla="*/ 1698171 w 1698171"/>
              <a:gd name="connsiteY4" fmla="*/ 461665 h 461665"/>
              <a:gd name="connsiteX5" fmla="*/ 1098151 w 1698171"/>
              <a:gd name="connsiteY5" fmla="*/ 461665 h 461665"/>
              <a:gd name="connsiteX6" fmla="*/ 532094 w 1698171"/>
              <a:gd name="connsiteY6" fmla="*/ 461665 h 461665"/>
              <a:gd name="connsiteX7" fmla="*/ 0 w 1698171"/>
              <a:gd name="connsiteY7" fmla="*/ 461665 h 461665"/>
              <a:gd name="connsiteX8" fmla="*/ 0 w 1698171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8171" h="461665" fill="none" extrusionOk="0">
                <a:moveTo>
                  <a:pt x="0" y="0"/>
                </a:moveTo>
                <a:cubicBezTo>
                  <a:pt x="207718" y="-516"/>
                  <a:pt x="451571" y="-10653"/>
                  <a:pt x="600020" y="0"/>
                </a:cubicBezTo>
                <a:cubicBezTo>
                  <a:pt x="748469" y="10653"/>
                  <a:pt x="884126" y="-24113"/>
                  <a:pt x="1132114" y="0"/>
                </a:cubicBezTo>
                <a:cubicBezTo>
                  <a:pt x="1380102" y="24113"/>
                  <a:pt x="1535976" y="4233"/>
                  <a:pt x="1698171" y="0"/>
                </a:cubicBezTo>
                <a:cubicBezTo>
                  <a:pt x="1715226" y="121141"/>
                  <a:pt x="1675253" y="246178"/>
                  <a:pt x="1698171" y="461665"/>
                </a:cubicBezTo>
                <a:cubicBezTo>
                  <a:pt x="1490316" y="489472"/>
                  <a:pt x="1321884" y="491050"/>
                  <a:pt x="1098151" y="461665"/>
                </a:cubicBezTo>
                <a:cubicBezTo>
                  <a:pt x="874418" y="432280"/>
                  <a:pt x="689849" y="434445"/>
                  <a:pt x="532094" y="461665"/>
                </a:cubicBezTo>
                <a:cubicBezTo>
                  <a:pt x="374339" y="488885"/>
                  <a:pt x="194647" y="475313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698171" h="461665" stroke="0" extrusionOk="0">
                <a:moveTo>
                  <a:pt x="0" y="0"/>
                </a:moveTo>
                <a:cubicBezTo>
                  <a:pt x="122319" y="9081"/>
                  <a:pt x="379846" y="-10076"/>
                  <a:pt x="532094" y="0"/>
                </a:cubicBezTo>
                <a:cubicBezTo>
                  <a:pt x="684342" y="10076"/>
                  <a:pt x="901094" y="-9412"/>
                  <a:pt x="1064187" y="0"/>
                </a:cubicBezTo>
                <a:cubicBezTo>
                  <a:pt x="1227280" y="9412"/>
                  <a:pt x="1422632" y="11088"/>
                  <a:pt x="1698171" y="0"/>
                </a:cubicBezTo>
                <a:cubicBezTo>
                  <a:pt x="1678876" y="168125"/>
                  <a:pt x="1715442" y="350325"/>
                  <a:pt x="1698171" y="461665"/>
                </a:cubicBezTo>
                <a:cubicBezTo>
                  <a:pt x="1491267" y="438160"/>
                  <a:pt x="1389035" y="435200"/>
                  <a:pt x="1166077" y="461665"/>
                </a:cubicBezTo>
                <a:cubicBezTo>
                  <a:pt x="943119" y="488130"/>
                  <a:pt x="821579" y="472743"/>
                  <a:pt x="633984" y="461665"/>
                </a:cubicBezTo>
                <a:cubicBezTo>
                  <a:pt x="446389" y="450587"/>
                  <a:pt x="296000" y="452603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0380A-D0C1-2596-C559-974850C9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94" y="2305917"/>
            <a:ext cx="1412427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32859F-62C9-6ED4-9C88-324EB2FE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92" y="2305917"/>
            <a:ext cx="1412427" cy="228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6C838C-378A-C2CD-4D4D-2AE8A16D9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6" t="14234" r="2238" b="6482"/>
          <a:stretch/>
        </p:blipFill>
        <p:spPr>
          <a:xfrm>
            <a:off x="8436492" y="5070764"/>
            <a:ext cx="2365227" cy="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4D65F-64A0-B5BB-E397-E793F3F26EC0}"/>
              </a:ext>
            </a:extLst>
          </p:cNvPr>
          <p:cNvSpPr txBox="1"/>
          <p:nvPr/>
        </p:nvSpPr>
        <p:spPr>
          <a:xfrm>
            <a:off x="9956592" y="3943080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</a:t>
            </a:r>
            <a:r>
              <a:rPr lang="ko-KR" altLang="en-US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도 </a:t>
            </a:r>
            <a:r>
              <a:rPr lang="ko-KR" altLang="en-US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스폿가능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D3BF13-9437-CF4C-D2C4-ADDE5D16F9D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091050" y="3811818"/>
            <a:ext cx="865542" cy="315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129680-7F0D-85B1-E0A9-7B64B37A8C3A}"/>
              </a:ext>
            </a:extLst>
          </p:cNvPr>
          <p:cNvSpPr txBox="1"/>
          <p:nvPr/>
        </p:nvSpPr>
        <p:spPr>
          <a:xfrm>
            <a:off x="8320474" y="5825615"/>
            <a:ext cx="3625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 Spawn position </a:t>
            </a:r>
            <a:r>
              <a:rPr lang="ko-KR" altLang="en-US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</a:p>
        </p:txBody>
      </p:sp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72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FB377E-A3C9-39C0-E4F0-233B2EE1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1" y="2358822"/>
            <a:ext cx="2917762" cy="25386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05D7B-5305-1D6B-5BB9-6B5A9755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5" y="2312909"/>
            <a:ext cx="2666114" cy="292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1E1B10-00C5-9CCD-BAA4-2D027B1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176" y="1375266"/>
            <a:ext cx="4899008" cy="28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1021046" y="4542699"/>
            <a:ext cx="2243208" cy="1171717"/>
            <a:chOff x="6654570" y="1224079"/>
            <a:chExt cx="3159292" cy="1171717"/>
          </a:xfrm>
          <a:solidFill>
            <a:srgbClr val="FFFFFF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654570" y="1224079"/>
              <a:ext cx="3148815" cy="523220"/>
            </a:xfrm>
            <a:custGeom>
              <a:avLst/>
              <a:gdLst>
                <a:gd name="connsiteX0" fmla="*/ 0 w 3148815"/>
                <a:gd name="connsiteY0" fmla="*/ 0 h 523220"/>
                <a:gd name="connsiteX1" fmla="*/ 566787 w 3148815"/>
                <a:gd name="connsiteY1" fmla="*/ 0 h 523220"/>
                <a:gd name="connsiteX2" fmla="*/ 1196550 w 3148815"/>
                <a:gd name="connsiteY2" fmla="*/ 0 h 523220"/>
                <a:gd name="connsiteX3" fmla="*/ 1857801 w 3148815"/>
                <a:gd name="connsiteY3" fmla="*/ 0 h 523220"/>
                <a:gd name="connsiteX4" fmla="*/ 2519052 w 3148815"/>
                <a:gd name="connsiteY4" fmla="*/ 0 h 523220"/>
                <a:gd name="connsiteX5" fmla="*/ 3148815 w 3148815"/>
                <a:gd name="connsiteY5" fmla="*/ 0 h 523220"/>
                <a:gd name="connsiteX6" fmla="*/ 3148815 w 3148815"/>
                <a:gd name="connsiteY6" fmla="*/ 523220 h 523220"/>
                <a:gd name="connsiteX7" fmla="*/ 2519052 w 3148815"/>
                <a:gd name="connsiteY7" fmla="*/ 523220 h 523220"/>
                <a:gd name="connsiteX8" fmla="*/ 1920777 w 3148815"/>
                <a:gd name="connsiteY8" fmla="*/ 523220 h 523220"/>
                <a:gd name="connsiteX9" fmla="*/ 1291014 w 3148815"/>
                <a:gd name="connsiteY9" fmla="*/ 523220 h 523220"/>
                <a:gd name="connsiteX10" fmla="*/ 692739 w 3148815"/>
                <a:gd name="connsiteY10" fmla="*/ 523220 h 523220"/>
                <a:gd name="connsiteX11" fmla="*/ 0 w 3148815"/>
                <a:gd name="connsiteY11" fmla="*/ 523220 h 523220"/>
                <a:gd name="connsiteX12" fmla="*/ 0 w 3148815"/>
                <a:gd name="connsiteY12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8815" h="523220" fill="none" extrusionOk="0">
                  <a:moveTo>
                    <a:pt x="0" y="0"/>
                  </a:moveTo>
                  <a:cubicBezTo>
                    <a:pt x="163683" y="-19739"/>
                    <a:pt x="322937" y="2730"/>
                    <a:pt x="566787" y="0"/>
                  </a:cubicBezTo>
                  <a:cubicBezTo>
                    <a:pt x="810637" y="-2730"/>
                    <a:pt x="950714" y="26598"/>
                    <a:pt x="1196550" y="0"/>
                  </a:cubicBezTo>
                  <a:cubicBezTo>
                    <a:pt x="1442386" y="-26598"/>
                    <a:pt x="1651878" y="25575"/>
                    <a:pt x="1857801" y="0"/>
                  </a:cubicBezTo>
                  <a:cubicBezTo>
                    <a:pt x="2063724" y="-25575"/>
                    <a:pt x="2343878" y="-31592"/>
                    <a:pt x="2519052" y="0"/>
                  </a:cubicBezTo>
                  <a:cubicBezTo>
                    <a:pt x="2694226" y="31592"/>
                    <a:pt x="2983333" y="18276"/>
                    <a:pt x="3148815" y="0"/>
                  </a:cubicBezTo>
                  <a:cubicBezTo>
                    <a:pt x="3148118" y="115190"/>
                    <a:pt x="3174973" y="272749"/>
                    <a:pt x="3148815" y="523220"/>
                  </a:cubicBezTo>
                  <a:cubicBezTo>
                    <a:pt x="2889034" y="512750"/>
                    <a:pt x="2801851" y="515696"/>
                    <a:pt x="2519052" y="523220"/>
                  </a:cubicBezTo>
                  <a:cubicBezTo>
                    <a:pt x="2236253" y="530744"/>
                    <a:pt x="2169245" y="529375"/>
                    <a:pt x="1920777" y="523220"/>
                  </a:cubicBezTo>
                  <a:cubicBezTo>
                    <a:pt x="1672310" y="517065"/>
                    <a:pt x="1552736" y="494843"/>
                    <a:pt x="1291014" y="523220"/>
                  </a:cubicBezTo>
                  <a:cubicBezTo>
                    <a:pt x="1029292" y="551597"/>
                    <a:pt x="820748" y="498744"/>
                    <a:pt x="692739" y="523220"/>
                  </a:cubicBezTo>
                  <a:cubicBezTo>
                    <a:pt x="564731" y="547696"/>
                    <a:pt x="327398" y="510094"/>
                    <a:pt x="0" y="523220"/>
                  </a:cubicBezTo>
                  <a:cubicBezTo>
                    <a:pt x="-15570" y="289184"/>
                    <a:pt x="-4852" y="245919"/>
                    <a:pt x="0" y="0"/>
                  </a:cubicBezTo>
                  <a:close/>
                </a:path>
                <a:path w="3148815" h="523220" stroke="0" extrusionOk="0">
                  <a:moveTo>
                    <a:pt x="0" y="0"/>
                  </a:moveTo>
                  <a:cubicBezTo>
                    <a:pt x="251818" y="28281"/>
                    <a:pt x="299522" y="12397"/>
                    <a:pt x="566787" y="0"/>
                  </a:cubicBezTo>
                  <a:cubicBezTo>
                    <a:pt x="834052" y="-12397"/>
                    <a:pt x="1018664" y="-7580"/>
                    <a:pt x="1133573" y="0"/>
                  </a:cubicBezTo>
                  <a:cubicBezTo>
                    <a:pt x="1248482" y="7580"/>
                    <a:pt x="1543437" y="-20634"/>
                    <a:pt x="1731848" y="0"/>
                  </a:cubicBezTo>
                  <a:cubicBezTo>
                    <a:pt x="1920259" y="20634"/>
                    <a:pt x="2082434" y="27047"/>
                    <a:pt x="2424588" y="0"/>
                  </a:cubicBezTo>
                  <a:cubicBezTo>
                    <a:pt x="2766742" y="-27047"/>
                    <a:pt x="2885230" y="-9963"/>
                    <a:pt x="3148815" y="0"/>
                  </a:cubicBezTo>
                  <a:cubicBezTo>
                    <a:pt x="3150483" y="255046"/>
                    <a:pt x="3150267" y="325068"/>
                    <a:pt x="3148815" y="523220"/>
                  </a:cubicBezTo>
                  <a:cubicBezTo>
                    <a:pt x="2982971" y="512762"/>
                    <a:pt x="2833000" y="521967"/>
                    <a:pt x="2582028" y="523220"/>
                  </a:cubicBezTo>
                  <a:cubicBezTo>
                    <a:pt x="2331056" y="524473"/>
                    <a:pt x="2214022" y="515843"/>
                    <a:pt x="2046730" y="523220"/>
                  </a:cubicBezTo>
                  <a:cubicBezTo>
                    <a:pt x="1879438" y="530597"/>
                    <a:pt x="1580374" y="542626"/>
                    <a:pt x="1353990" y="523220"/>
                  </a:cubicBezTo>
                  <a:cubicBezTo>
                    <a:pt x="1127606" y="503814"/>
                    <a:pt x="998601" y="500410"/>
                    <a:pt x="787204" y="523220"/>
                  </a:cubicBezTo>
                  <a:cubicBezTo>
                    <a:pt x="575807" y="546030"/>
                    <a:pt x="285419" y="541959"/>
                    <a:pt x="0" y="523220"/>
                  </a:cubicBezTo>
                  <a:cubicBezTo>
                    <a:pt x="-1255" y="296852"/>
                    <a:pt x="21746" y="16748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169008550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TileManager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654571" y="1811021"/>
              <a:ext cx="3159291" cy="584775"/>
            </a:xfrm>
            <a:custGeom>
              <a:avLst/>
              <a:gdLst>
                <a:gd name="connsiteX0" fmla="*/ 0 w 3159291"/>
                <a:gd name="connsiteY0" fmla="*/ 0 h 584775"/>
                <a:gd name="connsiteX1" fmla="*/ 695044 w 3159291"/>
                <a:gd name="connsiteY1" fmla="*/ 0 h 584775"/>
                <a:gd name="connsiteX2" fmla="*/ 1232123 w 3159291"/>
                <a:gd name="connsiteY2" fmla="*/ 0 h 584775"/>
                <a:gd name="connsiteX3" fmla="*/ 1895575 w 3159291"/>
                <a:gd name="connsiteY3" fmla="*/ 0 h 584775"/>
                <a:gd name="connsiteX4" fmla="*/ 2527433 w 3159291"/>
                <a:gd name="connsiteY4" fmla="*/ 0 h 584775"/>
                <a:gd name="connsiteX5" fmla="*/ 3159291 w 3159291"/>
                <a:gd name="connsiteY5" fmla="*/ 0 h 584775"/>
                <a:gd name="connsiteX6" fmla="*/ 3159291 w 3159291"/>
                <a:gd name="connsiteY6" fmla="*/ 584775 h 584775"/>
                <a:gd name="connsiteX7" fmla="*/ 2590619 w 3159291"/>
                <a:gd name="connsiteY7" fmla="*/ 584775 h 584775"/>
                <a:gd name="connsiteX8" fmla="*/ 1990353 w 3159291"/>
                <a:gd name="connsiteY8" fmla="*/ 584775 h 584775"/>
                <a:gd name="connsiteX9" fmla="*/ 1421681 w 3159291"/>
                <a:gd name="connsiteY9" fmla="*/ 584775 h 584775"/>
                <a:gd name="connsiteX10" fmla="*/ 789823 w 3159291"/>
                <a:gd name="connsiteY10" fmla="*/ 584775 h 584775"/>
                <a:gd name="connsiteX11" fmla="*/ 0 w 3159291"/>
                <a:gd name="connsiteY11" fmla="*/ 584775 h 584775"/>
                <a:gd name="connsiteX12" fmla="*/ 0 w 3159291"/>
                <a:gd name="connsiteY12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291" h="584775" fill="none" extrusionOk="0">
                  <a:moveTo>
                    <a:pt x="0" y="0"/>
                  </a:moveTo>
                  <a:cubicBezTo>
                    <a:pt x="161730" y="-9254"/>
                    <a:pt x="462387" y="34726"/>
                    <a:pt x="695044" y="0"/>
                  </a:cubicBezTo>
                  <a:cubicBezTo>
                    <a:pt x="927701" y="-34726"/>
                    <a:pt x="1024814" y="10833"/>
                    <a:pt x="1232123" y="0"/>
                  </a:cubicBezTo>
                  <a:cubicBezTo>
                    <a:pt x="1439432" y="-10833"/>
                    <a:pt x="1633352" y="-5073"/>
                    <a:pt x="1895575" y="0"/>
                  </a:cubicBezTo>
                  <a:cubicBezTo>
                    <a:pt x="2157798" y="5073"/>
                    <a:pt x="2344168" y="-24015"/>
                    <a:pt x="2527433" y="0"/>
                  </a:cubicBezTo>
                  <a:cubicBezTo>
                    <a:pt x="2710698" y="24015"/>
                    <a:pt x="2911194" y="-2450"/>
                    <a:pt x="3159291" y="0"/>
                  </a:cubicBezTo>
                  <a:cubicBezTo>
                    <a:pt x="3141668" y="246115"/>
                    <a:pt x="3185683" y="458987"/>
                    <a:pt x="3159291" y="584775"/>
                  </a:cubicBezTo>
                  <a:cubicBezTo>
                    <a:pt x="3033528" y="574690"/>
                    <a:pt x="2788684" y="603834"/>
                    <a:pt x="2590619" y="584775"/>
                  </a:cubicBezTo>
                  <a:cubicBezTo>
                    <a:pt x="2392554" y="565716"/>
                    <a:pt x="2247429" y="581516"/>
                    <a:pt x="1990353" y="584775"/>
                  </a:cubicBezTo>
                  <a:cubicBezTo>
                    <a:pt x="1733277" y="588034"/>
                    <a:pt x="1583856" y="603368"/>
                    <a:pt x="1421681" y="584775"/>
                  </a:cubicBezTo>
                  <a:cubicBezTo>
                    <a:pt x="1259506" y="566182"/>
                    <a:pt x="995215" y="598508"/>
                    <a:pt x="789823" y="584775"/>
                  </a:cubicBezTo>
                  <a:cubicBezTo>
                    <a:pt x="584431" y="571042"/>
                    <a:pt x="207548" y="609658"/>
                    <a:pt x="0" y="584775"/>
                  </a:cubicBezTo>
                  <a:cubicBezTo>
                    <a:pt x="13119" y="317182"/>
                    <a:pt x="-19224" y="190654"/>
                    <a:pt x="0" y="0"/>
                  </a:cubicBezTo>
                  <a:close/>
                </a:path>
                <a:path w="3159291" h="584775" stroke="0" extrusionOk="0">
                  <a:moveTo>
                    <a:pt x="0" y="0"/>
                  </a:moveTo>
                  <a:cubicBezTo>
                    <a:pt x="122739" y="-2994"/>
                    <a:pt x="424900" y="-18196"/>
                    <a:pt x="568672" y="0"/>
                  </a:cubicBezTo>
                  <a:cubicBezTo>
                    <a:pt x="712444" y="18196"/>
                    <a:pt x="894476" y="-9687"/>
                    <a:pt x="1137345" y="0"/>
                  </a:cubicBezTo>
                  <a:cubicBezTo>
                    <a:pt x="1380214" y="9687"/>
                    <a:pt x="1484997" y="10136"/>
                    <a:pt x="1737610" y="0"/>
                  </a:cubicBezTo>
                  <a:cubicBezTo>
                    <a:pt x="1990223" y="-10136"/>
                    <a:pt x="2153025" y="18248"/>
                    <a:pt x="2306282" y="0"/>
                  </a:cubicBezTo>
                  <a:cubicBezTo>
                    <a:pt x="2459539" y="-18248"/>
                    <a:pt x="2926368" y="19226"/>
                    <a:pt x="3159291" y="0"/>
                  </a:cubicBezTo>
                  <a:cubicBezTo>
                    <a:pt x="3151695" y="143198"/>
                    <a:pt x="3168740" y="403363"/>
                    <a:pt x="3159291" y="584775"/>
                  </a:cubicBezTo>
                  <a:cubicBezTo>
                    <a:pt x="2931543" y="570804"/>
                    <a:pt x="2874964" y="566360"/>
                    <a:pt x="2622212" y="584775"/>
                  </a:cubicBezTo>
                  <a:cubicBezTo>
                    <a:pt x="2369460" y="603190"/>
                    <a:pt x="2213503" y="598876"/>
                    <a:pt x="1927168" y="584775"/>
                  </a:cubicBezTo>
                  <a:cubicBezTo>
                    <a:pt x="1640833" y="570674"/>
                    <a:pt x="1651229" y="607295"/>
                    <a:pt x="1390088" y="584775"/>
                  </a:cubicBezTo>
                  <a:cubicBezTo>
                    <a:pt x="1128947" y="562255"/>
                    <a:pt x="1028709" y="581457"/>
                    <a:pt x="853009" y="584775"/>
                  </a:cubicBezTo>
                  <a:cubicBezTo>
                    <a:pt x="677309" y="588093"/>
                    <a:pt x="305519" y="626219"/>
                    <a:pt x="0" y="584775"/>
                  </a:cubicBezTo>
                  <a:cubicBezTo>
                    <a:pt x="9533" y="354774"/>
                    <a:pt x="-27491" y="260289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4030102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Tile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을 </a:t>
              </a:r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2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중배열로 관리</a:t>
              </a:r>
            </a:p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: 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타일 찾기 </a:t>
              </a:r>
              <a:r>
                <a:rPr lang="ko-KR" altLang="en-US" sz="1600" dirty="0" err="1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쉬워짐</a:t>
              </a:r>
              <a:endParaRPr lang="en-US" altLang="ko-KR" sz="1600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CB6911-FE92-6215-5B5E-675B35C36028}"/>
              </a:ext>
            </a:extLst>
          </p:cNvPr>
          <p:cNvSpPr txBox="1"/>
          <p:nvPr/>
        </p:nvSpPr>
        <p:spPr>
          <a:xfrm>
            <a:off x="4369385" y="312587"/>
            <a:ext cx="2810285" cy="830997"/>
          </a:xfrm>
          <a:custGeom>
            <a:avLst/>
            <a:gdLst>
              <a:gd name="connsiteX0" fmla="*/ 0 w 2810285"/>
              <a:gd name="connsiteY0" fmla="*/ 0 h 830997"/>
              <a:gd name="connsiteX1" fmla="*/ 590160 w 2810285"/>
              <a:gd name="connsiteY1" fmla="*/ 0 h 830997"/>
              <a:gd name="connsiteX2" fmla="*/ 1180320 w 2810285"/>
              <a:gd name="connsiteY2" fmla="*/ 0 h 830997"/>
              <a:gd name="connsiteX3" fmla="*/ 1770480 w 2810285"/>
              <a:gd name="connsiteY3" fmla="*/ 0 h 830997"/>
              <a:gd name="connsiteX4" fmla="*/ 2810285 w 2810285"/>
              <a:gd name="connsiteY4" fmla="*/ 0 h 830997"/>
              <a:gd name="connsiteX5" fmla="*/ 2810285 w 2810285"/>
              <a:gd name="connsiteY5" fmla="*/ 390569 h 830997"/>
              <a:gd name="connsiteX6" fmla="*/ 2810285 w 2810285"/>
              <a:gd name="connsiteY6" fmla="*/ 830997 h 830997"/>
              <a:gd name="connsiteX7" fmla="*/ 2192022 w 2810285"/>
              <a:gd name="connsiteY7" fmla="*/ 830997 h 830997"/>
              <a:gd name="connsiteX8" fmla="*/ 1658068 w 2810285"/>
              <a:gd name="connsiteY8" fmla="*/ 830997 h 830997"/>
              <a:gd name="connsiteX9" fmla="*/ 1096011 w 2810285"/>
              <a:gd name="connsiteY9" fmla="*/ 830997 h 830997"/>
              <a:gd name="connsiteX10" fmla="*/ 0 w 2810285"/>
              <a:gd name="connsiteY10" fmla="*/ 830997 h 830997"/>
              <a:gd name="connsiteX11" fmla="*/ 0 w 2810285"/>
              <a:gd name="connsiteY11" fmla="*/ 440428 h 830997"/>
              <a:gd name="connsiteX12" fmla="*/ 0 w 2810285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0285" h="830997" fill="none" extrusionOk="0">
                <a:moveTo>
                  <a:pt x="0" y="0"/>
                </a:moveTo>
                <a:cubicBezTo>
                  <a:pt x="138738" y="-25916"/>
                  <a:pt x="436987" y="28836"/>
                  <a:pt x="590160" y="0"/>
                </a:cubicBezTo>
                <a:cubicBezTo>
                  <a:pt x="743333" y="-28836"/>
                  <a:pt x="1028324" y="-5280"/>
                  <a:pt x="1180320" y="0"/>
                </a:cubicBezTo>
                <a:cubicBezTo>
                  <a:pt x="1332316" y="5280"/>
                  <a:pt x="1647774" y="1419"/>
                  <a:pt x="1770480" y="0"/>
                </a:cubicBezTo>
                <a:cubicBezTo>
                  <a:pt x="1893186" y="-1419"/>
                  <a:pt x="2436286" y="9288"/>
                  <a:pt x="2810285" y="0"/>
                </a:cubicBezTo>
                <a:cubicBezTo>
                  <a:pt x="2829722" y="155157"/>
                  <a:pt x="2803116" y="277860"/>
                  <a:pt x="2810285" y="390569"/>
                </a:cubicBezTo>
                <a:cubicBezTo>
                  <a:pt x="2817454" y="503278"/>
                  <a:pt x="2805266" y="680035"/>
                  <a:pt x="2810285" y="830997"/>
                </a:cubicBezTo>
                <a:cubicBezTo>
                  <a:pt x="2579954" y="848612"/>
                  <a:pt x="2468067" y="845218"/>
                  <a:pt x="2192022" y="830997"/>
                </a:cubicBezTo>
                <a:cubicBezTo>
                  <a:pt x="1915977" y="816776"/>
                  <a:pt x="1923573" y="840646"/>
                  <a:pt x="1658068" y="830997"/>
                </a:cubicBezTo>
                <a:cubicBezTo>
                  <a:pt x="1392563" y="821348"/>
                  <a:pt x="1313698" y="807200"/>
                  <a:pt x="1096011" y="830997"/>
                </a:cubicBezTo>
                <a:cubicBezTo>
                  <a:pt x="878324" y="854794"/>
                  <a:pt x="472525" y="865531"/>
                  <a:pt x="0" y="830997"/>
                </a:cubicBezTo>
                <a:cubicBezTo>
                  <a:pt x="4220" y="653254"/>
                  <a:pt x="-1728" y="600772"/>
                  <a:pt x="0" y="440428"/>
                </a:cubicBezTo>
                <a:cubicBezTo>
                  <a:pt x="1728" y="280084"/>
                  <a:pt x="16214" y="101326"/>
                  <a:pt x="0" y="0"/>
                </a:cubicBezTo>
                <a:close/>
              </a:path>
              <a:path w="2810285" h="830997" stroke="0" extrusionOk="0">
                <a:moveTo>
                  <a:pt x="0" y="0"/>
                </a:moveTo>
                <a:cubicBezTo>
                  <a:pt x="123280" y="-22484"/>
                  <a:pt x="353911" y="-1311"/>
                  <a:pt x="505851" y="0"/>
                </a:cubicBezTo>
                <a:cubicBezTo>
                  <a:pt x="657791" y="1311"/>
                  <a:pt x="767817" y="5580"/>
                  <a:pt x="1011703" y="0"/>
                </a:cubicBezTo>
                <a:cubicBezTo>
                  <a:pt x="1255589" y="-5580"/>
                  <a:pt x="1415555" y="9879"/>
                  <a:pt x="1545657" y="0"/>
                </a:cubicBezTo>
                <a:cubicBezTo>
                  <a:pt x="1675759" y="-9879"/>
                  <a:pt x="1950105" y="19211"/>
                  <a:pt x="2163919" y="0"/>
                </a:cubicBezTo>
                <a:cubicBezTo>
                  <a:pt x="2377733" y="-19211"/>
                  <a:pt x="2506708" y="-27978"/>
                  <a:pt x="2810285" y="0"/>
                </a:cubicBezTo>
                <a:cubicBezTo>
                  <a:pt x="2807136" y="133782"/>
                  <a:pt x="2797949" y="239702"/>
                  <a:pt x="2810285" y="415499"/>
                </a:cubicBezTo>
                <a:cubicBezTo>
                  <a:pt x="2822621" y="591296"/>
                  <a:pt x="2820794" y="716637"/>
                  <a:pt x="2810285" y="830997"/>
                </a:cubicBezTo>
                <a:cubicBezTo>
                  <a:pt x="2634381" y="844845"/>
                  <a:pt x="2437318" y="804154"/>
                  <a:pt x="2220125" y="830997"/>
                </a:cubicBezTo>
                <a:cubicBezTo>
                  <a:pt x="2002932" y="857840"/>
                  <a:pt x="1840725" y="815794"/>
                  <a:pt x="1601862" y="830997"/>
                </a:cubicBezTo>
                <a:cubicBezTo>
                  <a:pt x="1362999" y="846200"/>
                  <a:pt x="1348172" y="811148"/>
                  <a:pt x="1096011" y="830997"/>
                </a:cubicBezTo>
                <a:cubicBezTo>
                  <a:pt x="843850" y="850846"/>
                  <a:pt x="744883" y="824912"/>
                  <a:pt x="562057" y="830997"/>
                </a:cubicBezTo>
                <a:cubicBezTo>
                  <a:pt x="379231" y="837082"/>
                  <a:pt x="159845" y="844145"/>
                  <a:pt x="0" y="830997"/>
                </a:cubicBezTo>
                <a:cubicBezTo>
                  <a:pt x="4123" y="696601"/>
                  <a:pt x="17433" y="515605"/>
                  <a:pt x="0" y="398879"/>
                </a:cubicBezTo>
                <a:cubicBezTo>
                  <a:pt x="-17433" y="282153"/>
                  <a:pt x="15158" y="1844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Pos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를 비교하여 </a:t>
            </a:r>
            <a:endParaRPr lang="en-US" altLang="ko-KR" sz="2400" spc="-150" dirty="0">
              <a:solidFill>
                <a:prstClr val="black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가장 가까운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 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찾기 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E5E5625-6697-E10C-8693-0DC3D4AB1394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rot="5400000" flipH="1" flipV="1">
            <a:off x="1776725" y="3165966"/>
            <a:ext cx="2914375" cy="2182525"/>
          </a:xfrm>
          <a:prstGeom prst="bentConnector4">
            <a:avLst>
              <a:gd name="adj1" fmla="val -7844"/>
              <a:gd name="adj2" fmla="val 75695"/>
            </a:avLst>
          </a:prstGeom>
          <a:ln w="28575">
            <a:solidFill>
              <a:srgbClr val="0031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FA462F-BC6C-CA19-0EDF-F91E4A003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878" y="4613704"/>
            <a:ext cx="1757758" cy="1718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E721C-502E-3FF0-125B-3F48F76A9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011" y="4630846"/>
            <a:ext cx="1846868" cy="168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B9928FC-24A6-1A1D-A9F0-7B51BB5005C7}"/>
              </a:ext>
            </a:extLst>
          </p:cNvPr>
          <p:cNvSpPr/>
          <p:nvPr/>
        </p:nvSpPr>
        <p:spPr>
          <a:xfrm>
            <a:off x="6430122" y="5272903"/>
            <a:ext cx="1035513" cy="5739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3F5DA-89AC-EF3E-9854-D70266A93E6F}"/>
              </a:ext>
            </a:extLst>
          </p:cNvPr>
          <p:cNvSpPr txBox="1"/>
          <p:nvPr/>
        </p:nvSpPr>
        <p:spPr>
          <a:xfrm>
            <a:off x="6341705" y="4934349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버블 </a:t>
            </a:r>
            <a:r>
              <a:rPr lang="ko-KR" altLang="en-US" sz="1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소환술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3DF98-463D-6C4D-7892-43AC0A8168F3}"/>
              </a:ext>
            </a:extLst>
          </p:cNvPr>
          <p:cNvSpPr txBox="1"/>
          <p:nvPr/>
        </p:nvSpPr>
        <p:spPr>
          <a:xfrm>
            <a:off x="7179670" y="525600"/>
            <a:ext cx="4150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: 2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중 배열의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(0,0)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기준점을 정하고</a:t>
            </a:r>
            <a:endParaRPr lang="en-US" altLang="ko-KR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현재의 점 거리와 계산하여</a:t>
            </a:r>
            <a:endParaRPr lang="en-US" altLang="ko-KR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가장 가까운 거리에 있는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바로 알 수 있다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1E54E-4E5D-F33A-A2F7-470F6FEBB657}"/>
              </a:ext>
            </a:extLst>
          </p:cNvPr>
          <p:cNvSpPr txBox="1"/>
          <p:nvPr/>
        </p:nvSpPr>
        <p:spPr>
          <a:xfrm>
            <a:off x="4612696" y="4472684"/>
            <a:ext cx="752668" cy="461665"/>
          </a:xfrm>
          <a:custGeom>
            <a:avLst/>
            <a:gdLst>
              <a:gd name="connsiteX0" fmla="*/ 0 w 752668"/>
              <a:gd name="connsiteY0" fmla="*/ 0 h 461665"/>
              <a:gd name="connsiteX1" fmla="*/ 353754 w 752668"/>
              <a:gd name="connsiteY1" fmla="*/ 0 h 461665"/>
              <a:gd name="connsiteX2" fmla="*/ 752668 w 752668"/>
              <a:gd name="connsiteY2" fmla="*/ 0 h 461665"/>
              <a:gd name="connsiteX3" fmla="*/ 752668 w 752668"/>
              <a:gd name="connsiteY3" fmla="*/ 461665 h 461665"/>
              <a:gd name="connsiteX4" fmla="*/ 398914 w 752668"/>
              <a:gd name="connsiteY4" fmla="*/ 461665 h 461665"/>
              <a:gd name="connsiteX5" fmla="*/ 0 w 752668"/>
              <a:gd name="connsiteY5" fmla="*/ 461665 h 461665"/>
              <a:gd name="connsiteX6" fmla="*/ 0 w 752668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668" h="461665" fill="none" extrusionOk="0">
                <a:moveTo>
                  <a:pt x="0" y="0"/>
                </a:moveTo>
                <a:cubicBezTo>
                  <a:pt x="136870" y="-3546"/>
                  <a:pt x="230387" y="4431"/>
                  <a:pt x="353754" y="0"/>
                </a:cubicBezTo>
                <a:cubicBezTo>
                  <a:pt x="477121" y="-4431"/>
                  <a:pt x="624624" y="15570"/>
                  <a:pt x="752668" y="0"/>
                </a:cubicBezTo>
                <a:cubicBezTo>
                  <a:pt x="731876" y="152521"/>
                  <a:pt x="757798" y="246415"/>
                  <a:pt x="752668" y="461665"/>
                </a:cubicBezTo>
                <a:cubicBezTo>
                  <a:pt x="640875" y="447776"/>
                  <a:pt x="570845" y="464733"/>
                  <a:pt x="398914" y="461665"/>
                </a:cubicBezTo>
                <a:cubicBezTo>
                  <a:pt x="226983" y="458597"/>
                  <a:pt x="191783" y="445703"/>
                  <a:pt x="0" y="461665"/>
                </a:cubicBezTo>
                <a:cubicBezTo>
                  <a:pt x="-8476" y="348454"/>
                  <a:pt x="285" y="191408"/>
                  <a:pt x="0" y="0"/>
                </a:cubicBezTo>
                <a:close/>
              </a:path>
              <a:path w="752668" h="461665" stroke="0" extrusionOk="0">
                <a:moveTo>
                  <a:pt x="0" y="0"/>
                </a:moveTo>
                <a:cubicBezTo>
                  <a:pt x="81812" y="6395"/>
                  <a:pt x="263676" y="16770"/>
                  <a:pt x="361281" y="0"/>
                </a:cubicBezTo>
                <a:cubicBezTo>
                  <a:pt x="458886" y="-16770"/>
                  <a:pt x="592126" y="15758"/>
                  <a:pt x="752668" y="0"/>
                </a:cubicBezTo>
                <a:cubicBezTo>
                  <a:pt x="748273" y="151807"/>
                  <a:pt x="731696" y="335899"/>
                  <a:pt x="752668" y="461665"/>
                </a:cubicBezTo>
                <a:cubicBezTo>
                  <a:pt x="598026" y="452692"/>
                  <a:pt x="498177" y="451740"/>
                  <a:pt x="368807" y="461665"/>
                </a:cubicBezTo>
                <a:cubicBezTo>
                  <a:pt x="239437" y="471590"/>
                  <a:pt x="138032" y="465776"/>
                  <a:pt x="0" y="461665"/>
                </a:cubicBezTo>
                <a:cubicBezTo>
                  <a:pt x="-16606" y="334757"/>
                  <a:pt x="831" y="936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결과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FD81F6-D2DA-9603-DDE9-2BFCF18AB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829" y="2157603"/>
            <a:ext cx="2010056" cy="206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14:cNvPr>
              <p14:cNvContentPartPr/>
              <p14:nvPr/>
            </p14:nvContentPartPr>
            <p14:xfrm>
              <a:off x="10093030" y="2614622"/>
              <a:ext cx="93240" cy="12744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030" y="2560982"/>
                <a:ext cx="110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14:cNvPr>
              <p14:cNvContentPartPr/>
              <p14:nvPr/>
            </p14:nvContentPartPr>
            <p14:xfrm>
              <a:off x="10891510" y="2698862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14:cNvPr>
              <p14:cNvContentPartPr/>
              <p14:nvPr/>
            </p14:nvContentPartPr>
            <p14:xfrm>
              <a:off x="11503510" y="2698862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67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14:cNvPr>
              <p14:cNvContentPartPr/>
              <p14:nvPr/>
            </p14:nvContentPartPr>
            <p14:xfrm>
              <a:off x="11525470" y="3332822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89830" y="32971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14:cNvPr>
              <p14:cNvContentPartPr/>
              <p14:nvPr/>
            </p14:nvContentPartPr>
            <p14:xfrm>
              <a:off x="10847230" y="3369902"/>
              <a:ext cx="360" cy="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1230" y="33339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14:cNvPr>
              <p14:cNvContentPartPr/>
              <p14:nvPr/>
            </p14:nvContentPartPr>
            <p14:xfrm>
              <a:off x="10190950" y="3347582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55310" y="33115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14:cNvPr>
              <p14:cNvContentPartPr/>
              <p14:nvPr/>
            </p14:nvContentPartPr>
            <p14:xfrm>
              <a:off x="10175830" y="3959582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0190" y="39239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14:cNvPr>
              <p14:cNvContentPartPr/>
              <p14:nvPr/>
            </p14:nvContentPartPr>
            <p14:xfrm>
              <a:off x="10891510" y="3952382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39163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14:cNvPr>
              <p14:cNvContentPartPr/>
              <p14:nvPr/>
            </p14:nvContentPartPr>
            <p14:xfrm>
              <a:off x="11555350" y="3974702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9350" y="3939062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별: 꼭짓점 5개 81">
            <a:extLst>
              <a:ext uri="{FF2B5EF4-FFF2-40B4-BE49-F238E27FC236}">
                <a16:creationId xmlns:a16="http://schemas.microsoft.com/office/drawing/2014/main" id="{38DE1E12-D50E-FC39-AC15-60FDA1D82CC0}"/>
              </a:ext>
            </a:extLst>
          </p:cNvPr>
          <p:cNvSpPr/>
          <p:nvPr/>
        </p:nvSpPr>
        <p:spPr>
          <a:xfrm>
            <a:off x="10379878" y="2970562"/>
            <a:ext cx="434544" cy="390472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B2AB70D-EF28-DD99-3DF1-D63313C0C0D9}"/>
              </a:ext>
            </a:extLst>
          </p:cNvPr>
          <p:cNvSpPr/>
          <p:nvPr/>
        </p:nvSpPr>
        <p:spPr>
          <a:xfrm flipH="1">
            <a:off x="10093030" y="260964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6538EF-881D-B127-BFB2-EB27239A7512}"/>
              </a:ext>
            </a:extLst>
          </p:cNvPr>
          <p:cNvSpPr/>
          <p:nvPr/>
        </p:nvSpPr>
        <p:spPr>
          <a:xfrm flipH="1">
            <a:off x="10820334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6E74C00-59FA-E58E-765A-65E7FA9DBE36}"/>
              </a:ext>
            </a:extLst>
          </p:cNvPr>
          <p:cNvSpPr/>
          <p:nvPr/>
        </p:nvSpPr>
        <p:spPr>
          <a:xfrm flipH="1">
            <a:off x="11437887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EF96573-03CB-4FD8-A9F8-E1D964EFD271}"/>
              </a:ext>
            </a:extLst>
          </p:cNvPr>
          <p:cNvSpPr/>
          <p:nvPr/>
        </p:nvSpPr>
        <p:spPr>
          <a:xfrm flipH="1">
            <a:off x="10120647" y="3278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BD79109-3949-ADE1-C245-82E4D0D69DF5}"/>
              </a:ext>
            </a:extLst>
          </p:cNvPr>
          <p:cNvSpPr/>
          <p:nvPr/>
        </p:nvSpPr>
        <p:spPr>
          <a:xfrm flipH="1">
            <a:off x="10781607" y="330120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22CBD12-C226-E1B8-6480-F56B95D92BC2}"/>
              </a:ext>
            </a:extLst>
          </p:cNvPr>
          <p:cNvSpPr/>
          <p:nvPr/>
        </p:nvSpPr>
        <p:spPr>
          <a:xfrm flipH="1">
            <a:off x="11465553" y="3288031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9A2CB63-A250-CE68-FD0E-4E61C860B682}"/>
              </a:ext>
            </a:extLst>
          </p:cNvPr>
          <p:cNvSpPr/>
          <p:nvPr/>
        </p:nvSpPr>
        <p:spPr>
          <a:xfrm flipH="1">
            <a:off x="10110207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E5236FC-4CD4-AAFB-55FC-48F36D5E714B}"/>
              </a:ext>
            </a:extLst>
          </p:cNvPr>
          <p:cNvSpPr/>
          <p:nvPr/>
        </p:nvSpPr>
        <p:spPr>
          <a:xfrm flipH="1">
            <a:off x="10820334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F52BD25-DBF5-3403-E1CC-F25AA2178955}"/>
              </a:ext>
            </a:extLst>
          </p:cNvPr>
          <p:cNvSpPr/>
          <p:nvPr/>
        </p:nvSpPr>
        <p:spPr>
          <a:xfrm flipH="1">
            <a:off x="11484936" y="3897436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82C373-EA2F-8761-ED01-D9EC24F12B62}"/>
              </a:ext>
            </a:extLst>
          </p:cNvPr>
          <p:cNvSpPr txBox="1"/>
          <p:nvPr/>
        </p:nvSpPr>
        <p:spPr>
          <a:xfrm>
            <a:off x="9484035" y="4154643"/>
            <a:ext cx="2625875" cy="1077218"/>
          </a:xfrm>
          <a:custGeom>
            <a:avLst/>
            <a:gdLst>
              <a:gd name="connsiteX0" fmla="*/ 0 w 2625875"/>
              <a:gd name="connsiteY0" fmla="*/ 0 h 1077218"/>
              <a:gd name="connsiteX1" fmla="*/ 603951 w 2625875"/>
              <a:gd name="connsiteY1" fmla="*/ 0 h 1077218"/>
              <a:gd name="connsiteX2" fmla="*/ 1260420 w 2625875"/>
              <a:gd name="connsiteY2" fmla="*/ 0 h 1077218"/>
              <a:gd name="connsiteX3" fmla="*/ 1943148 w 2625875"/>
              <a:gd name="connsiteY3" fmla="*/ 0 h 1077218"/>
              <a:gd name="connsiteX4" fmla="*/ 2625875 w 2625875"/>
              <a:gd name="connsiteY4" fmla="*/ 0 h 1077218"/>
              <a:gd name="connsiteX5" fmla="*/ 2625875 w 2625875"/>
              <a:gd name="connsiteY5" fmla="*/ 549381 h 1077218"/>
              <a:gd name="connsiteX6" fmla="*/ 2625875 w 2625875"/>
              <a:gd name="connsiteY6" fmla="*/ 1077218 h 1077218"/>
              <a:gd name="connsiteX7" fmla="*/ 1969406 w 2625875"/>
              <a:gd name="connsiteY7" fmla="*/ 1077218 h 1077218"/>
              <a:gd name="connsiteX8" fmla="*/ 1339196 w 2625875"/>
              <a:gd name="connsiteY8" fmla="*/ 1077218 h 1077218"/>
              <a:gd name="connsiteX9" fmla="*/ 682728 w 2625875"/>
              <a:gd name="connsiteY9" fmla="*/ 1077218 h 1077218"/>
              <a:gd name="connsiteX10" fmla="*/ 0 w 2625875"/>
              <a:gd name="connsiteY10" fmla="*/ 1077218 h 1077218"/>
              <a:gd name="connsiteX11" fmla="*/ 0 w 2625875"/>
              <a:gd name="connsiteY11" fmla="*/ 538609 h 1077218"/>
              <a:gd name="connsiteX12" fmla="*/ 0 w 2625875"/>
              <a:gd name="connsiteY12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5875" h="1077218" fill="none" extrusionOk="0">
                <a:moveTo>
                  <a:pt x="0" y="0"/>
                </a:moveTo>
                <a:cubicBezTo>
                  <a:pt x="170771" y="22520"/>
                  <a:pt x="344460" y="-29541"/>
                  <a:pt x="603951" y="0"/>
                </a:cubicBezTo>
                <a:cubicBezTo>
                  <a:pt x="863442" y="29541"/>
                  <a:pt x="976736" y="-28114"/>
                  <a:pt x="1260420" y="0"/>
                </a:cubicBezTo>
                <a:cubicBezTo>
                  <a:pt x="1544104" y="28114"/>
                  <a:pt x="1639167" y="-33409"/>
                  <a:pt x="1943148" y="0"/>
                </a:cubicBezTo>
                <a:cubicBezTo>
                  <a:pt x="2247129" y="33409"/>
                  <a:pt x="2403550" y="16409"/>
                  <a:pt x="2625875" y="0"/>
                </a:cubicBezTo>
                <a:cubicBezTo>
                  <a:pt x="2604178" y="267073"/>
                  <a:pt x="2617584" y="307613"/>
                  <a:pt x="2625875" y="549381"/>
                </a:cubicBezTo>
                <a:cubicBezTo>
                  <a:pt x="2634166" y="791149"/>
                  <a:pt x="2615473" y="869300"/>
                  <a:pt x="2625875" y="1077218"/>
                </a:cubicBezTo>
                <a:cubicBezTo>
                  <a:pt x="2469643" y="1103587"/>
                  <a:pt x="2287661" y="1093281"/>
                  <a:pt x="1969406" y="1077218"/>
                </a:cubicBezTo>
                <a:cubicBezTo>
                  <a:pt x="1651151" y="1061155"/>
                  <a:pt x="1603556" y="1108672"/>
                  <a:pt x="1339196" y="1077218"/>
                </a:cubicBezTo>
                <a:cubicBezTo>
                  <a:pt x="1074836" y="1045765"/>
                  <a:pt x="1009242" y="1064862"/>
                  <a:pt x="682728" y="1077218"/>
                </a:cubicBezTo>
                <a:cubicBezTo>
                  <a:pt x="356214" y="1089574"/>
                  <a:pt x="242124" y="1104350"/>
                  <a:pt x="0" y="1077218"/>
                </a:cubicBezTo>
                <a:cubicBezTo>
                  <a:pt x="21761" y="847101"/>
                  <a:pt x="-13964" y="677848"/>
                  <a:pt x="0" y="538609"/>
                </a:cubicBezTo>
                <a:cubicBezTo>
                  <a:pt x="13964" y="399370"/>
                  <a:pt x="-16032" y="235327"/>
                  <a:pt x="0" y="0"/>
                </a:cubicBezTo>
                <a:close/>
              </a:path>
              <a:path w="2625875" h="1077218" stroke="0" extrusionOk="0">
                <a:moveTo>
                  <a:pt x="0" y="0"/>
                </a:moveTo>
                <a:cubicBezTo>
                  <a:pt x="144402" y="-28454"/>
                  <a:pt x="414647" y="-10699"/>
                  <a:pt x="603951" y="0"/>
                </a:cubicBezTo>
                <a:cubicBezTo>
                  <a:pt x="793255" y="10699"/>
                  <a:pt x="932810" y="10764"/>
                  <a:pt x="1207903" y="0"/>
                </a:cubicBezTo>
                <a:cubicBezTo>
                  <a:pt x="1482996" y="-10764"/>
                  <a:pt x="1613892" y="29264"/>
                  <a:pt x="1838112" y="0"/>
                </a:cubicBezTo>
                <a:cubicBezTo>
                  <a:pt x="2062332" y="-29264"/>
                  <a:pt x="2464366" y="-26733"/>
                  <a:pt x="2625875" y="0"/>
                </a:cubicBezTo>
                <a:cubicBezTo>
                  <a:pt x="2629840" y="174207"/>
                  <a:pt x="2611835" y="312992"/>
                  <a:pt x="2625875" y="560153"/>
                </a:cubicBezTo>
                <a:cubicBezTo>
                  <a:pt x="2639915" y="807314"/>
                  <a:pt x="2636715" y="825545"/>
                  <a:pt x="2625875" y="1077218"/>
                </a:cubicBezTo>
                <a:cubicBezTo>
                  <a:pt x="2409659" y="1065113"/>
                  <a:pt x="2318629" y="1081391"/>
                  <a:pt x="2021924" y="1077218"/>
                </a:cubicBezTo>
                <a:cubicBezTo>
                  <a:pt x="1725219" y="1073045"/>
                  <a:pt x="1567863" y="1082273"/>
                  <a:pt x="1444231" y="1077218"/>
                </a:cubicBezTo>
                <a:cubicBezTo>
                  <a:pt x="1320599" y="1072163"/>
                  <a:pt x="979479" y="1050910"/>
                  <a:pt x="735245" y="1077218"/>
                </a:cubicBezTo>
                <a:cubicBezTo>
                  <a:pt x="491011" y="1103526"/>
                  <a:pt x="212224" y="1086296"/>
                  <a:pt x="0" y="1077218"/>
                </a:cubicBezTo>
                <a:cubicBezTo>
                  <a:pt x="-22969" y="907056"/>
                  <a:pt x="5306" y="663355"/>
                  <a:pt x="0" y="549381"/>
                </a:cubicBezTo>
                <a:cubicBezTo>
                  <a:pt x="-5306" y="435407"/>
                  <a:pt x="-3107" y="22724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타일 사이즈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: 100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이라 치자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현재 </a:t>
            </a:r>
            <a:r>
              <a:rPr lang="ko-KR" altLang="en-US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☆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의 위치는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(90,90)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-&gt;100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으로 나누면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(0.9, 0.9)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올림처리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(1, 1)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95" name="오른쪽 대괄호 94">
            <a:extLst>
              <a:ext uri="{FF2B5EF4-FFF2-40B4-BE49-F238E27FC236}">
                <a16:creationId xmlns:a16="http://schemas.microsoft.com/office/drawing/2014/main" id="{43D6260C-4CAA-C308-4558-75A3C0AEA991}"/>
              </a:ext>
            </a:extLst>
          </p:cNvPr>
          <p:cNvSpPr/>
          <p:nvPr/>
        </p:nvSpPr>
        <p:spPr>
          <a:xfrm>
            <a:off x="8811986" y="2884403"/>
            <a:ext cx="171893" cy="76775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415B059-1BC3-B0EF-589C-76EF0FEB7DC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983879" y="3191210"/>
            <a:ext cx="6849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0FB319F8-3C6B-4D3F-BB10-51D9EA072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141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A3AC25-3450-B22B-64BE-AC41AD40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6" y="2058202"/>
            <a:ext cx="1885950" cy="181927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5FAC6EC-A154-A4FD-D67C-6C740B0AA58F}"/>
              </a:ext>
            </a:extLst>
          </p:cNvPr>
          <p:cNvSpPr/>
          <p:nvPr/>
        </p:nvSpPr>
        <p:spPr>
          <a:xfrm>
            <a:off x="2134346" y="3058571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26010C-9F98-484C-04B1-E26E9D00FCC9}"/>
              </a:ext>
            </a:extLst>
          </p:cNvPr>
          <p:cNvSpPr/>
          <p:nvPr/>
        </p:nvSpPr>
        <p:spPr>
          <a:xfrm>
            <a:off x="2519758" y="2271120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AD1DC8-9A6A-1C71-BB1B-418A4F2D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66" y="1342955"/>
            <a:ext cx="1885950" cy="66495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CB80C1-112C-0AD9-5629-774F4C2CDBC0}"/>
              </a:ext>
            </a:extLst>
          </p:cNvPr>
          <p:cNvSpPr txBox="1"/>
          <p:nvPr/>
        </p:nvSpPr>
        <p:spPr>
          <a:xfrm>
            <a:off x="1912955" y="348970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248A8-3793-15F9-96CA-856D9DE7E0A3}"/>
              </a:ext>
            </a:extLst>
          </p:cNvPr>
          <p:cNvSpPr txBox="1"/>
          <p:nvPr/>
        </p:nvSpPr>
        <p:spPr>
          <a:xfrm>
            <a:off x="2157706" y="1942354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BB05C-E62D-0398-181E-BD64A337C1D1}"/>
              </a:ext>
            </a:extLst>
          </p:cNvPr>
          <p:cNvSpPr txBox="1"/>
          <p:nvPr/>
        </p:nvSpPr>
        <p:spPr>
          <a:xfrm>
            <a:off x="2671470" y="242175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1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2D801-00B6-8538-F07F-3AAA2CD6313F}"/>
              </a:ext>
            </a:extLst>
          </p:cNvPr>
          <p:cNvSpPr txBox="1"/>
          <p:nvPr/>
        </p:nvSpPr>
        <p:spPr>
          <a:xfrm>
            <a:off x="2180565" y="309448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2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274169" y="4167813"/>
            <a:ext cx="1476803" cy="461665"/>
          </a:xfrm>
          <a:custGeom>
            <a:avLst/>
            <a:gdLst>
              <a:gd name="connsiteX0" fmla="*/ 0 w 1476803"/>
              <a:gd name="connsiteY0" fmla="*/ 0 h 461665"/>
              <a:gd name="connsiteX1" fmla="*/ 521804 w 1476803"/>
              <a:gd name="connsiteY1" fmla="*/ 0 h 461665"/>
              <a:gd name="connsiteX2" fmla="*/ 984535 w 1476803"/>
              <a:gd name="connsiteY2" fmla="*/ 0 h 461665"/>
              <a:gd name="connsiteX3" fmla="*/ 1476803 w 1476803"/>
              <a:gd name="connsiteY3" fmla="*/ 0 h 461665"/>
              <a:gd name="connsiteX4" fmla="*/ 1476803 w 1476803"/>
              <a:gd name="connsiteY4" fmla="*/ 461665 h 461665"/>
              <a:gd name="connsiteX5" fmla="*/ 954999 w 1476803"/>
              <a:gd name="connsiteY5" fmla="*/ 461665 h 461665"/>
              <a:gd name="connsiteX6" fmla="*/ 462732 w 1476803"/>
              <a:gd name="connsiteY6" fmla="*/ 461665 h 461665"/>
              <a:gd name="connsiteX7" fmla="*/ 0 w 1476803"/>
              <a:gd name="connsiteY7" fmla="*/ 461665 h 461665"/>
              <a:gd name="connsiteX8" fmla="*/ 0 w 1476803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803" h="461665" fill="none" extrusionOk="0">
                <a:moveTo>
                  <a:pt x="0" y="0"/>
                </a:moveTo>
                <a:cubicBezTo>
                  <a:pt x="244140" y="-15996"/>
                  <a:pt x="287649" y="12036"/>
                  <a:pt x="521804" y="0"/>
                </a:cubicBezTo>
                <a:cubicBezTo>
                  <a:pt x="755959" y="-12036"/>
                  <a:pt x="762071" y="17048"/>
                  <a:pt x="984535" y="0"/>
                </a:cubicBezTo>
                <a:cubicBezTo>
                  <a:pt x="1206999" y="-17048"/>
                  <a:pt x="1350059" y="302"/>
                  <a:pt x="1476803" y="0"/>
                </a:cubicBezTo>
                <a:cubicBezTo>
                  <a:pt x="1493858" y="121141"/>
                  <a:pt x="1453885" y="246178"/>
                  <a:pt x="1476803" y="461665"/>
                </a:cubicBezTo>
                <a:cubicBezTo>
                  <a:pt x="1251578" y="443071"/>
                  <a:pt x="1192543" y="474562"/>
                  <a:pt x="954999" y="461665"/>
                </a:cubicBezTo>
                <a:cubicBezTo>
                  <a:pt x="717455" y="448768"/>
                  <a:pt x="651870" y="473967"/>
                  <a:pt x="462732" y="461665"/>
                </a:cubicBezTo>
                <a:cubicBezTo>
                  <a:pt x="273594" y="449363"/>
                  <a:pt x="198796" y="471308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476803" h="461665" stroke="0" extrusionOk="0">
                <a:moveTo>
                  <a:pt x="0" y="0"/>
                </a:moveTo>
                <a:cubicBezTo>
                  <a:pt x="111940" y="17062"/>
                  <a:pt x="268664" y="23117"/>
                  <a:pt x="462732" y="0"/>
                </a:cubicBezTo>
                <a:cubicBezTo>
                  <a:pt x="656800" y="-23117"/>
                  <a:pt x="780904" y="-9012"/>
                  <a:pt x="925463" y="0"/>
                </a:cubicBezTo>
                <a:cubicBezTo>
                  <a:pt x="1070022" y="9012"/>
                  <a:pt x="1307257" y="24737"/>
                  <a:pt x="1476803" y="0"/>
                </a:cubicBezTo>
                <a:cubicBezTo>
                  <a:pt x="1457508" y="168125"/>
                  <a:pt x="1494074" y="350325"/>
                  <a:pt x="1476803" y="461665"/>
                </a:cubicBezTo>
                <a:cubicBezTo>
                  <a:pt x="1281038" y="462740"/>
                  <a:pt x="1133255" y="444016"/>
                  <a:pt x="1014071" y="461665"/>
                </a:cubicBezTo>
                <a:cubicBezTo>
                  <a:pt x="894887" y="479314"/>
                  <a:pt x="673178" y="459556"/>
                  <a:pt x="551340" y="461665"/>
                </a:cubicBezTo>
                <a:cubicBezTo>
                  <a:pt x="429502" y="463774"/>
                  <a:pt x="225653" y="461608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Type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C82B05B-0A9B-45F2-ADB0-99B8D24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58" y="695879"/>
            <a:ext cx="5795786" cy="358594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7489B-5BBB-5241-5A5C-F90F6BBA9A7F}"/>
              </a:ext>
            </a:extLst>
          </p:cNvPr>
          <p:cNvSpPr txBox="1"/>
          <p:nvPr/>
        </p:nvSpPr>
        <p:spPr>
          <a:xfrm>
            <a:off x="268591" y="4666273"/>
            <a:ext cx="5558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Bubble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Pop()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하면서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Wave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스폰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해당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체크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변환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경우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ObstacleTile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Deactivate()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Character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는 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Check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일 경우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13D007-2F8B-706F-8C96-8DA18864A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/>
          <a:stretch/>
        </p:blipFill>
        <p:spPr>
          <a:xfrm>
            <a:off x="5608314" y="3916414"/>
            <a:ext cx="6315095" cy="2227187"/>
          </a:xfrm>
          <a:prstGeom prst="rect">
            <a:avLst/>
          </a:prstGeom>
          <a:ln w="3175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779A94-D3B1-A86B-B955-55BE9AFAAD5F}"/>
              </a:ext>
            </a:extLst>
          </p:cNvPr>
          <p:cNvSpPr/>
          <p:nvPr/>
        </p:nvSpPr>
        <p:spPr>
          <a:xfrm>
            <a:off x="5530645" y="97168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5A8CBA-EC85-A54B-ACBC-3EDCBB0A6C0B}"/>
              </a:ext>
            </a:extLst>
          </p:cNvPr>
          <p:cNvSpPr/>
          <p:nvPr/>
        </p:nvSpPr>
        <p:spPr>
          <a:xfrm>
            <a:off x="7164765" y="552227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B09FC1D5-6A30-E397-7F03-20D13734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4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49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157297" y="4101294"/>
            <a:ext cx="2583640" cy="461665"/>
          </a:xfrm>
          <a:custGeom>
            <a:avLst/>
            <a:gdLst>
              <a:gd name="connsiteX0" fmla="*/ 0 w 2583640"/>
              <a:gd name="connsiteY0" fmla="*/ 0 h 461665"/>
              <a:gd name="connsiteX1" fmla="*/ 697583 w 2583640"/>
              <a:gd name="connsiteY1" fmla="*/ 0 h 461665"/>
              <a:gd name="connsiteX2" fmla="*/ 1343493 w 2583640"/>
              <a:gd name="connsiteY2" fmla="*/ 0 h 461665"/>
              <a:gd name="connsiteX3" fmla="*/ 2015239 w 2583640"/>
              <a:gd name="connsiteY3" fmla="*/ 0 h 461665"/>
              <a:gd name="connsiteX4" fmla="*/ 2583640 w 2583640"/>
              <a:gd name="connsiteY4" fmla="*/ 0 h 461665"/>
              <a:gd name="connsiteX5" fmla="*/ 2583640 w 2583640"/>
              <a:gd name="connsiteY5" fmla="*/ 461665 h 461665"/>
              <a:gd name="connsiteX6" fmla="*/ 2015239 w 2583640"/>
              <a:gd name="connsiteY6" fmla="*/ 461665 h 461665"/>
              <a:gd name="connsiteX7" fmla="*/ 1446838 w 2583640"/>
              <a:gd name="connsiteY7" fmla="*/ 461665 h 461665"/>
              <a:gd name="connsiteX8" fmla="*/ 749256 w 2583640"/>
              <a:gd name="connsiteY8" fmla="*/ 461665 h 461665"/>
              <a:gd name="connsiteX9" fmla="*/ 0 w 2583640"/>
              <a:gd name="connsiteY9" fmla="*/ 461665 h 461665"/>
              <a:gd name="connsiteX10" fmla="*/ 0 w 2583640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83640" h="461665" fill="none" extrusionOk="0">
                <a:moveTo>
                  <a:pt x="0" y="0"/>
                </a:moveTo>
                <a:cubicBezTo>
                  <a:pt x="260865" y="15347"/>
                  <a:pt x="385029" y="-5574"/>
                  <a:pt x="697583" y="0"/>
                </a:cubicBezTo>
                <a:cubicBezTo>
                  <a:pt x="1010137" y="5574"/>
                  <a:pt x="1198849" y="4939"/>
                  <a:pt x="1343493" y="0"/>
                </a:cubicBezTo>
                <a:cubicBezTo>
                  <a:pt x="1488137" y="-4939"/>
                  <a:pt x="1725324" y="20581"/>
                  <a:pt x="2015239" y="0"/>
                </a:cubicBezTo>
                <a:cubicBezTo>
                  <a:pt x="2305154" y="-20581"/>
                  <a:pt x="2419125" y="24334"/>
                  <a:pt x="2583640" y="0"/>
                </a:cubicBezTo>
                <a:cubicBezTo>
                  <a:pt x="2583316" y="217096"/>
                  <a:pt x="2577665" y="335436"/>
                  <a:pt x="2583640" y="461665"/>
                </a:cubicBezTo>
                <a:cubicBezTo>
                  <a:pt x="2366290" y="434237"/>
                  <a:pt x="2189527" y="476941"/>
                  <a:pt x="2015239" y="461665"/>
                </a:cubicBezTo>
                <a:cubicBezTo>
                  <a:pt x="1840951" y="446389"/>
                  <a:pt x="1626720" y="444419"/>
                  <a:pt x="1446838" y="461665"/>
                </a:cubicBezTo>
                <a:cubicBezTo>
                  <a:pt x="1266956" y="478911"/>
                  <a:pt x="905638" y="444792"/>
                  <a:pt x="749256" y="461665"/>
                </a:cubicBezTo>
                <a:cubicBezTo>
                  <a:pt x="592874" y="478538"/>
                  <a:pt x="260323" y="452545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83640" h="461665" stroke="0" extrusionOk="0">
                <a:moveTo>
                  <a:pt x="0" y="0"/>
                </a:moveTo>
                <a:cubicBezTo>
                  <a:pt x="226396" y="1881"/>
                  <a:pt x="412267" y="-16805"/>
                  <a:pt x="594237" y="0"/>
                </a:cubicBezTo>
                <a:cubicBezTo>
                  <a:pt x="776207" y="16805"/>
                  <a:pt x="960813" y="-20740"/>
                  <a:pt x="1188474" y="0"/>
                </a:cubicBezTo>
                <a:cubicBezTo>
                  <a:pt x="1416135" y="20740"/>
                  <a:pt x="1519226" y="3258"/>
                  <a:pt x="1808548" y="0"/>
                </a:cubicBezTo>
                <a:cubicBezTo>
                  <a:pt x="2097870" y="-3258"/>
                  <a:pt x="2250784" y="-15180"/>
                  <a:pt x="2583640" y="0"/>
                </a:cubicBezTo>
                <a:cubicBezTo>
                  <a:pt x="2561789" y="140371"/>
                  <a:pt x="2601161" y="253349"/>
                  <a:pt x="2583640" y="461665"/>
                </a:cubicBezTo>
                <a:cubicBezTo>
                  <a:pt x="2335496" y="478792"/>
                  <a:pt x="2125632" y="466424"/>
                  <a:pt x="1989403" y="461665"/>
                </a:cubicBezTo>
                <a:cubicBezTo>
                  <a:pt x="1853174" y="456906"/>
                  <a:pt x="1575434" y="481742"/>
                  <a:pt x="1421002" y="461665"/>
                </a:cubicBezTo>
                <a:cubicBezTo>
                  <a:pt x="1266570" y="441588"/>
                  <a:pt x="1131477" y="447665"/>
                  <a:pt x="852601" y="461665"/>
                </a:cubicBezTo>
                <a:cubicBezTo>
                  <a:pt x="573725" y="475665"/>
                  <a:pt x="341375" y="459160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38FF4F-DA7E-F03F-CE43-65AFF9E0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8" y="1925011"/>
            <a:ext cx="1494009" cy="464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70054D-81B8-8E1F-985E-33CE589C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2" y="1383734"/>
            <a:ext cx="4836262" cy="325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CDCC36-15B8-A327-7429-42B50EE0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1" t="24055" r="41615" b="61080"/>
          <a:stretch/>
        </p:blipFill>
        <p:spPr>
          <a:xfrm>
            <a:off x="6186603" y="2039267"/>
            <a:ext cx="1578424" cy="101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A7AB56-0A5B-CF18-0572-901D645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40" y="2384680"/>
            <a:ext cx="4190674" cy="113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5D78F2-00A3-AA16-8E4A-A78512078C73}"/>
              </a:ext>
            </a:extLst>
          </p:cNvPr>
          <p:cNvSpPr/>
          <p:nvPr/>
        </p:nvSpPr>
        <p:spPr>
          <a:xfrm>
            <a:off x="6327060" y="2139629"/>
            <a:ext cx="1342104" cy="878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EF6E0D-963E-3B15-045C-2AE910839A3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617491" y="2544633"/>
            <a:ext cx="3569112" cy="573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B5ED17-5695-59DE-A25F-7EBF80ACFEA3}"/>
              </a:ext>
            </a:extLst>
          </p:cNvPr>
          <p:cNvSpPr/>
          <p:nvPr/>
        </p:nvSpPr>
        <p:spPr>
          <a:xfrm>
            <a:off x="1894820" y="2643362"/>
            <a:ext cx="722671" cy="949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E3BD5-48B6-6488-6E8E-952566BE3C75}"/>
              </a:ext>
            </a:extLst>
          </p:cNvPr>
          <p:cNvSpPr txBox="1"/>
          <p:nvPr/>
        </p:nvSpPr>
        <p:spPr>
          <a:xfrm>
            <a:off x="984654" y="4712023"/>
            <a:ext cx="6920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StageTable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받아 맵 정보를 띄움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선택하면 해당 맵 정보를 받아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게임 스테이지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800ADF-0409-5BCA-5D67-188D73F7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78" y="4332127"/>
            <a:ext cx="3715268" cy="1657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77D9EA-326B-8D69-6077-49C2AF8F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892" y="4165715"/>
            <a:ext cx="1888776" cy="33282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5FA71A22-B7C0-BF0A-5F34-B78F19E2C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441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6BDC74-CD8A-430F-4582-0D6DA2FE2771}"/>
              </a:ext>
            </a:extLst>
          </p:cNvPr>
          <p:cNvGrpSpPr/>
          <p:nvPr/>
        </p:nvGrpSpPr>
        <p:grpSpPr>
          <a:xfrm>
            <a:off x="7421603" y="2049340"/>
            <a:ext cx="4588969" cy="1379659"/>
            <a:chOff x="6244354" y="159729"/>
            <a:chExt cx="5266385" cy="13796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9F92B7-AF77-6625-CA89-AE2F2549E065}"/>
                </a:ext>
              </a:extLst>
            </p:cNvPr>
            <p:cNvSpPr txBox="1"/>
            <p:nvPr/>
          </p:nvSpPr>
          <p:spPr>
            <a:xfrm>
              <a:off x="6463040" y="1016168"/>
              <a:ext cx="314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789A2-12BD-7F04-1950-69DB78DE561F}"/>
                </a:ext>
              </a:extLst>
            </p:cNvPr>
            <p:cNvSpPr txBox="1"/>
            <p:nvPr/>
          </p:nvSpPr>
          <p:spPr>
            <a:xfrm>
              <a:off x="6244354" y="159729"/>
              <a:ext cx="52663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A5DBF33-0C13-4727-78A0-7EB904BA57EC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DCE4DA-CEF4-1B2A-96E3-9C690DF5374E}"/>
              </a:ext>
            </a:extLst>
          </p:cNvPr>
          <p:cNvSpPr txBox="1"/>
          <p:nvPr/>
        </p:nvSpPr>
        <p:spPr>
          <a:xfrm>
            <a:off x="499911" y="977100"/>
            <a:ext cx="2572318" cy="461665"/>
          </a:xfrm>
          <a:custGeom>
            <a:avLst/>
            <a:gdLst>
              <a:gd name="connsiteX0" fmla="*/ 0 w 2572318"/>
              <a:gd name="connsiteY0" fmla="*/ 0 h 461665"/>
              <a:gd name="connsiteX1" fmla="*/ 694526 w 2572318"/>
              <a:gd name="connsiteY1" fmla="*/ 0 h 461665"/>
              <a:gd name="connsiteX2" fmla="*/ 1337605 w 2572318"/>
              <a:gd name="connsiteY2" fmla="*/ 0 h 461665"/>
              <a:gd name="connsiteX3" fmla="*/ 2006408 w 2572318"/>
              <a:gd name="connsiteY3" fmla="*/ 0 h 461665"/>
              <a:gd name="connsiteX4" fmla="*/ 2572318 w 2572318"/>
              <a:gd name="connsiteY4" fmla="*/ 0 h 461665"/>
              <a:gd name="connsiteX5" fmla="*/ 2572318 w 2572318"/>
              <a:gd name="connsiteY5" fmla="*/ 461665 h 461665"/>
              <a:gd name="connsiteX6" fmla="*/ 2006408 w 2572318"/>
              <a:gd name="connsiteY6" fmla="*/ 461665 h 461665"/>
              <a:gd name="connsiteX7" fmla="*/ 1440498 w 2572318"/>
              <a:gd name="connsiteY7" fmla="*/ 461665 h 461665"/>
              <a:gd name="connsiteX8" fmla="*/ 745972 w 2572318"/>
              <a:gd name="connsiteY8" fmla="*/ 461665 h 461665"/>
              <a:gd name="connsiteX9" fmla="*/ 0 w 2572318"/>
              <a:gd name="connsiteY9" fmla="*/ 461665 h 461665"/>
              <a:gd name="connsiteX10" fmla="*/ 0 w 2572318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2318" h="461665" fill="none" extrusionOk="0">
                <a:moveTo>
                  <a:pt x="0" y="0"/>
                </a:moveTo>
                <a:cubicBezTo>
                  <a:pt x="270936" y="-4607"/>
                  <a:pt x="436281" y="15327"/>
                  <a:pt x="694526" y="0"/>
                </a:cubicBezTo>
                <a:cubicBezTo>
                  <a:pt x="952771" y="-15327"/>
                  <a:pt x="1173955" y="4206"/>
                  <a:pt x="1337605" y="0"/>
                </a:cubicBezTo>
                <a:cubicBezTo>
                  <a:pt x="1501255" y="-4206"/>
                  <a:pt x="1674478" y="4540"/>
                  <a:pt x="2006408" y="0"/>
                </a:cubicBezTo>
                <a:cubicBezTo>
                  <a:pt x="2338338" y="-4540"/>
                  <a:pt x="2400395" y="26474"/>
                  <a:pt x="2572318" y="0"/>
                </a:cubicBezTo>
                <a:cubicBezTo>
                  <a:pt x="2571994" y="217096"/>
                  <a:pt x="2566343" y="335436"/>
                  <a:pt x="2572318" y="461665"/>
                </a:cubicBezTo>
                <a:cubicBezTo>
                  <a:pt x="2452102" y="439414"/>
                  <a:pt x="2125502" y="453856"/>
                  <a:pt x="2006408" y="461665"/>
                </a:cubicBezTo>
                <a:cubicBezTo>
                  <a:pt x="1887314" y="469475"/>
                  <a:pt x="1638695" y="487118"/>
                  <a:pt x="1440498" y="461665"/>
                </a:cubicBezTo>
                <a:cubicBezTo>
                  <a:pt x="1242301" y="436213"/>
                  <a:pt x="1087183" y="488293"/>
                  <a:pt x="745972" y="461665"/>
                </a:cubicBezTo>
                <a:cubicBezTo>
                  <a:pt x="404761" y="435037"/>
                  <a:pt x="291754" y="482412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72318" h="461665" stroke="0" extrusionOk="0">
                <a:moveTo>
                  <a:pt x="0" y="0"/>
                </a:moveTo>
                <a:cubicBezTo>
                  <a:pt x="126607" y="12793"/>
                  <a:pt x="333649" y="4722"/>
                  <a:pt x="591633" y="0"/>
                </a:cubicBezTo>
                <a:cubicBezTo>
                  <a:pt x="849617" y="-4722"/>
                  <a:pt x="992311" y="12879"/>
                  <a:pt x="1183266" y="0"/>
                </a:cubicBezTo>
                <a:cubicBezTo>
                  <a:pt x="1374221" y="-12879"/>
                  <a:pt x="1667955" y="-8072"/>
                  <a:pt x="1800623" y="0"/>
                </a:cubicBezTo>
                <a:cubicBezTo>
                  <a:pt x="1933291" y="8072"/>
                  <a:pt x="2202964" y="32077"/>
                  <a:pt x="2572318" y="0"/>
                </a:cubicBezTo>
                <a:cubicBezTo>
                  <a:pt x="2550467" y="140371"/>
                  <a:pt x="2589839" y="253349"/>
                  <a:pt x="2572318" y="461665"/>
                </a:cubicBezTo>
                <a:cubicBezTo>
                  <a:pt x="2342254" y="450709"/>
                  <a:pt x="2158827" y="488818"/>
                  <a:pt x="1980685" y="461665"/>
                </a:cubicBezTo>
                <a:cubicBezTo>
                  <a:pt x="1802543" y="434512"/>
                  <a:pt x="1607710" y="457841"/>
                  <a:pt x="1414775" y="461665"/>
                </a:cubicBezTo>
                <a:cubicBezTo>
                  <a:pt x="1221840" y="465490"/>
                  <a:pt x="1057601" y="487172"/>
                  <a:pt x="848865" y="461665"/>
                </a:cubicBezTo>
                <a:cubicBezTo>
                  <a:pt x="640129" y="436159"/>
                  <a:pt x="215174" y="457714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 Manager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637C07-A15D-05CF-E3AC-9642F0E7F1E1}"/>
              </a:ext>
            </a:extLst>
          </p:cNvPr>
          <p:cNvSpPr txBox="1"/>
          <p:nvPr/>
        </p:nvSpPr>
        <p:spPr>
          <a:xfrm>
            <a:off x="6005948" y="977101"/>
            <a:ext cx="3877768" cy="461665"/>
          </a:xfrm>
          <a:custGeom>
            <a:avLst/>
            <a:gdLst>
              <a:gd name="connsiteX0" fmla="*/ 0 w 3877768"/>
              <a:gd name="connsiteY0" fmla="*/ 0 h 461665"/>
              <a:gd name="connsiteX1" fmla="*/ 685072 w 3877768"/>
              <a:gd name="connsiteY1" fmla="*/ 0 h 461665"/>
              <a:gd name="connsiteX2" fmla="*/ 1370145 w 3877768"/>
              <a:gd name="connsiteY2" fmla="*/ 0 h 461665"/>
              <a:gd name="connsiteX3" fmla="*/ 2055217 w 3877768"/>
              <a:gd name="connsiteY3" fmla="*/ 0 h 461665"/>
              <a:gd name="connsiteX4" fmla="*/ 2701512 w 3877768"/>
              <a:gd name="connsiteY4" fmla="*/ 0 h 461665"/>
              <a:gd name="connsiteX5" fmla="*/ 3231473 w 3877768"/>
              <a:gd name="connsiteY5" fmla="*/ 0 h 461665"/>
              <a:gd name="connsiteX6" fmla="*/ 3877768 w 3877768"/>
              <a:gd name="connsiteY6" fmla="*/ 0 h 461665"/>
              <a:gd name="connsiteX7" fmla="*/ 3877768 w 3877768"/>
              <a:gd name="connsiteY7" fmla="*/ 461665 h 461665"/>
              <a:gd name="connsiteX8" fmla="*/ 3192696 w 3877768"/>
              <a:gd name="connsiteY8" fmla="*/ 461665 h 461665"/>
              <a:gd name="connsiteX9" fmla="*/ 2546401 w 3877768"/>
              <a:gd name="connsiteY9" fmla="*/ 461665 h 461665"/>
              <a:gd name="connsiteX10" fmla="*/ 1822551 w 3877768"/>
              <a:gd name="connsiteY10" fmla="*/ 461665 h 461665"/>
              <a:gd name="connsiteX11" fmla="*/ 1292589 w 3877768"/>
              <a:gd name="connsiteY11" fmla="*/ 461665 h 461665"/>
              <a:gd name="connsiteX12" fmla="*/ 607517 w 3877768"/>
              <a:gd name="connsiteY12" fmla="*/ 461665 h 461665"/>
              <a:gd name="connsiteX13" fmla="*/ 0 w 3877768"/>
              <a:gd name="connsiteY13" fmla="*/ 461665 h 461665"/>
              <a:gd name="connsiteX14" fmla="*/ 0 w 3877768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768" h="461665" fill="none" extrusionOk="0">
                <a:moveTo>
                  <a:pt x="0" y="0"/>
                </a:moveTo>
                <a:cubicBezTo>
                  <a:pt x="309819" y="28674"/>
                  <a:pt x="520985" y="20666"/>
                  <a:pt x="685072" y="0"/>
                </a:cubicBezTo>
                <a:cubicBezTo>
                  <a:pt x="849159" y="-20666"/>
                  <a:pt x="1158824" y="29207"/>
                  <a:pt x="1370145" y="0"/>
                </a:cubicBezTo>
                <a:cubicBezTo>
                  <a:pt x="1581466" y="-29207"/>
                  <a:pt x="1915952" y="15181"/>
                  <a:pt x="2055217" y="0"/>
                </a:cubicBezTo>
                <a:cubicBezTo>
                  <a:pt x="2194482" y="-15181"/>
                  <a:pt x="2385352" y="4393"/>
                  <a:pt x="2701512" y="0"/>
                </a:cubicBezTo>
                <a:cubicBezTo>
                  <a:pt x="3017672" y="-4393"/>
                  <a:pt x="2991681" y="-5485"/>
                  <a:pt x="3231473" y="0"/>
                </a:cubicBezTo>
                <a:cubicBezTo>
                  <a:pt x="3471265" y="5485"/>
                  <a:pt x="3726591" y="1055"/>
                  <a:pt x="3877768" y="0"/>
                </a:cubicBezTo>
                <a:cubicBezTo>
                  <a:pt x="3877577" y="195679"/>
                  <a:pt x="3863741" y="262858"/>
                  <a:pt x="3877768" y="461665"/>
                </a:cubicBezTo>
                <a:cubicBezTo>
                  <a:pt x="3731186" y="477714"/>
                  <a:pt x="3446154" y="428477"/>
                  <a:pt x="3192696" y="461665"/>
                </a:cubicBezTo>
                <a:cubicBezTo>
                  <a:pt x="2939238" y="494853"/>
                  <a:pt x="2834324" y="485563"/>
                  <a:pt x="2546401" y="461665"/>
                </a:cubicBezTo>
                <a:cubicBezTo>
                  <a:pt x="2258479" y="437767"/>
                  <a:pt x="2060684" y="436888"/>
                  <a:pt x="1822551" y="461665"/>
                </a:cubicBezTo>
                <a:cubicBezTo>
                  <a:pt x="1584418" y="486443"/>
                  <a:pt x="1435549" y="487050"/>
                  <a:pt x="1292589" y="461665"/>
                </a:cubicBezTo>
                <a:cubicBezTo>
                  <a:pt x="1149629" y="436280"/>
                  <a:pt x="933323" y="471711"/>
                  <a:pt x="607517" y="461665"/>
                </a:cubicBezTo>
                <a:cubicBezTo>
                  <a:pt x="281711" y="451619"/>
                  <a:pt x="268049" y="491960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877768" h="461665" stroke="0" extrusionOk="0">
                <a:moveTo>
                  <a:pt x="0" y="0"/>
                </a:moveTo>
                <a:cubicBezTo>
                  <a:pt x="185248" y="-22401"/>
                  <a:pt x="320682" y="661"/>
                  <a:pt x="568739" y="0"/>
                </a:cubicBezTo>
                <a:cubicBezTo>
                  <a:pt x="816796" y="-661"/>
                  <a:pt x="928521" y="-5927"/>
                  <a:pt x="1137479" y="0"/>
                </a:cubicBezTo>
                <a:cubicBezTo>
                  <a:pt x="1346437" y="5927"/>
                  <a:pt x="1503839" y="-16714"/>
                  <a:pt x="1744996" y="0"/>
                </a:cubicBezTo>
                <a:cubicBezTo>
                  <a:pt x="1986153" y="16714"/>
                  <a:pt x="2258260" y="15375"/>
                  <a:pt x="2468846" y="0"/>
                </a:cubicBezTo>
                <a:cubicBezTo>
                  <a:pt x="2679432" y="-15375"/>
                  <a:pt x="2996251" y="-18635"/>
                  <a:pt x="3192696" y="0"/>
                </a:cubicBezTo>
                <a:cubicBezTo>
                  <a:pt x="3389141" y="18635"/>
                  <a:pt x="3625915" y="-8290"/>
                  <a:pt x="3877768" y="0"/>
                </a:cubicBezTo>
                <a:cubicBezTo>
                  <a:pt x="3900523" y="95025"/>
                  <a:pt x="3892237" y="253295"/>
                  <a:pt x="3877768" y="461665"/>
                </a:cubicBezTo>
                <a:cubicBezTo>
                  <a:pt x="3687601" y="452023"/>
                  <a:pt x="3410995" y="450897"/>
                  <a:pt x="3192696" y="461665"/>
                </a:cubicBezTo>
                <a:cubicBezTo>
                  <a:pt x="2974397" y="472433"/>
                  <a:pt x="2731610" y="454147"/>
                  <a:pt x="2468846" y="461665"/>
                </a:cubicBezTo>
                <a:cubicBezTo>
                  <a:pt x="2206082" y="469184"/>
                  <a:pt x="2112721" y="480391"/>
                  <a:pt x="1900106" y="461665"/>
                </a:cubicBezTo>
                <a:cubicBezTo>
                  <a:pt x="1687491" y="442939"/>
                  <a:pt x="1449552" y="471803"/>
                  <a:pt x="1292589" y="461665"/>
                </a:cubicBezTo>
                <a:cubicBezTo>
                  <a:pt x="1135626" y="451527"/>
                  <a:pt x="878609" y="443641"/>
                  <a:pt x="762628" y="461665"/>
                </a:cubicBezTo>
                <a:cubicBezTo>
                  <a:pt x="646647" y="479689"/>
                  <a:pt x="200428" y="457723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RenderTarget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- </a:t>
            </a: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bgTiles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8E1BF-7EE6-F4BC-6102-FE2B9DF0B577}"/>
              </a:ext>
            </a:extLst>
          </p:cNvPr>
          <p:cNvSpPr txBox="1"/>
          <p:nvPr/>
        </p:nvSpPr>
        <p:spPr>
          <a:xfrm>
            <a:off x="369767" y="1547573"/>
            <a:ext cx="4588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타일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몬스터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플레이어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Depth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대로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Sort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 출력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BA4CE9-5D21-CD09-60ED-8D5EED8ED918}"/>
              </a:ext>
            </a:extLst>
          </p:cNvPr>
          <p:cNvSpPr txBox="1"/>
          <p:nvPr/>
        </p:nvSpPr>
        <p:spPr>
          <a:xfrm>
            <a:off x="6022008" y="638214"/>
            <a:ext cx="1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최적화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174EEE8-FFC3-7E5A-CFED-060D6B39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48" y="1528443"/>
            <a:ext cx="5295309" cy="3870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922277F-9753-37B3-75B8-C0CE5AE2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03" b="2380"/>
          <a:stretch/>
        </p:blipFill>
        <p:spPr>
          <a:xfrm>
            <a:off x="5945560" y="5602911"/>
            <a:ext cx="1366537" cy="39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C4D28E9-4592-5FB2-EB9C-B794C901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74" y="5603434"/>
            <a:ext cx="1384516" cy="40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8763CCF-F280-3BAC-6954-434D146321B3}"/>
              </a:ext>
            </a:extLst>
          </p:cNvPr>
          <p:cNvSpPr/>
          <p:nvPr/>
        </p:nvSpPr>
        <p:spPr>
          <a:xfrm rot="16200000">
            <a:off x="7254835" y="5580790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79707E-5022-D5F7-170E-89982CA026FB}"/>
              </a:ext>
            </a:extLst>
          </p:cNvPr>
          <p:cNvSpPr txBox="1"/>
          <p:nvPr/>
        </p:nvSpPr>
        <p:spPr>
          <a:xfrm>
            <a:off x="5842319" y="6126870"/>
            <a:ext cx="458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화면에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그리는걸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최소화 시켜서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Frame 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상향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3A879-7ED4-BFC9-C6A7-4A9A572AF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80" y="3836501"/>
            <a:ext cx="2895894" cy="2083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81011-A8CB-BF41-3B85-C084E521D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17" y="2680465"/>
            <a:ext cx="201005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AE1DDA-3105-16C5-95B3-EA9C7E1B8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67" t="14552" r="2425" b="5448"/>
          <a:stretch/>
        </p:blipFill>
        <p:spPr>
          <a:xfrm>
            <a:off x="3210334" y="2680465"/>
            <a:ext cx="210164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81F84F-1FCB-1EEA-8013-6187E37C5D3F}"/>
              </a:ext>
            </a:extLst>
          </p:cNvPr>
          <p:cNvSpPr txBox="1"/>
          <p:nvPr/>
        </p:nvSpPr>
        <p:spPr>
          <a:xfrm>
            <a:off x="465483" y="2313607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X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E9E09-24BD-A852-7691-907054A469AE}"/>
              </a:ext>
            </a:extLst>
          </p:cNvPr>
          <p:cNvSpPr txBox="1"/>
          <p:nvPr/>
        </p:nvSpPr>
        <p:spPr>
          <a:xfrm>
            <a:off x="3248568" y="2321356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O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026" name="Picture 2" descr="iOS 11.1">
            <a:extLst>
              <a:ext uri="{FF2B5EF4-FFF2-40B4-BE49-F238E27FC236}">
                <a16:creationId xmlns:a16="http://schemas.microsoft.com/office/drawing/2014/main" id="{A704FCED-83F5-D4EC-0147-D06A9C7F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30" y="4375831"/>
            <a:ext cx="880958" cy="8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에서하트 눈 얼굴그림 이모티콘이 어떻게 보이는지.">
            <a:extLst>
              <a:ext uri="{FF2B5EF4-FFF2-40B4-BE49-F238E27FC236}">
                <a16:creationId xmlns:a16="http://schemas.microsoft.com/office/drawing/2014/main" id="{266B402E-B92B-0BCF-C1B6-D489DDFF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75" y="4278720"/>
            <a:ext cx="918863" cy="9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FEEEC4-8F11-A90C-1142-8762A999E9DB}"/>
              </a:ext>
            </a:extLst>
          </p:cNvPr>
          <p:cNvSpPr txBox="1"/>
          <p:nvPr/>
        </p:nvSpPr>
        <p:spPr>
          <a:xfrm>
            <a:off x="10035349" y="362149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 err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bgTileMap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DB1E1E32-259A-54AC-1E4D-A35DB7961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264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    몬스터 및 보스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8125953" y="4471801"/>
            <a:ext cx="5733143" cy="1272918"/>
            <a:chOff x="6452564" y="1016168"/>
            <a:chExt cx="5266385" cy="12729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463038" y="1016168"/>
              <a:ext cx="3833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spc="-150" dirty="0">
                  <a:solidFill>
                    <a:prstClr val="black"/>
                  </a:solidFill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Monster 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452564" y="1642755"/>
              <a:ext cx="52663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각자 고유 </a:t>
              </a:r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key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값을 주어져 </a:t>
              </a:r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  <a:p>
              <a:pPr algn="l"/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     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데이터를 불러와 생성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DF91080-8D5F-0359-3AD7-DB18425B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4378" y="1490182"/>
              <a:ext cx="2938259" cy="0"/>
            </a:xfrm>
            <a:prstGeom prst="line">
              <a:avLst/>
            </a:prstGeom>
            <a:ln w="9525">
              <a:solidFill>
                <a:srgbClr val="003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E870CEA-6B4D-F8B7-BC80-D0757850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9" y="4052068"/>
            <a:ext cx="2392451" cy="214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1D9F67F-9428-F31A-FD79-101D71F1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4" y="2711510"/>
            <a:ext cx="962159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E977FB-FAF3-B8C8-D081-D8EC2BAA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1" y="2724286"/>
            <a:ext cx="866896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81B03A8-DA81-76EA-AF6E-6114578E0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207" y="3970014"/>
            <a:ext cx="1948350" cy="2223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535BAAA-CDB1-F416-8007-7B8BE9D305C2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2E23E-B647-D368-8BDD-2AE6EAC07806}"/>
              </a:ext>
            </a:extLst>
          </p:cNvPr>
          <p:cNvSpPr txBox="1"/>
          <p:nvPr/>
        </p:nvSpPr>
        <p:spPr>
          <a:xfrm>
            <a:off x="5314207" y="3600708"/>
            <a:ext cx="204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Angry</a:t>
            </a:r>
            <a:r>
              <a:rPr lang="ko-KR" alt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모드 </a:t>
            </a:r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- Attack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0CB6A-72FA-B3EC-A40F-FAB9F47D3CEE}"/>
              </a:ext>
            </a:extLst>
          </p:cNvPr>
          <p:cNvSpPr txBox="1"/>
          <p:nvPr/>
        </p:nvSpPr>
        <p:spPr>
          <a:xfrm>
            <a:off x="589909" y="2358656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2B646-9926-DE36-BDFD-D586C2F029C2}"/>
              </a:ext>
            </a:extLst>
          </p:cNvPr>
          <p:cNvSpPr txBox="1"/>
          <p:nvPr/>
        </p:nvSpPr>
        <p:spPr>
          <a:xfrm>
            <a:off x="598638" y="3713514"/>
            <a:ext cx="2461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 – Bubble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CC390D-34B6-BF98-6319-F32EB98389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88"/>
          <a:stretch/>
        </p:blipFill>
        <p:spPr>
          <a:xfrm>
            <a:off x="2439923" y="1444208"/>
            <a:ext cx="731002" cy="698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1CA6868-1403-2B21-C567-F298458D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251" y="1444209"/>
            <a:ext cx="755156" cy="707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E9DA10-D946-99B1-9451-DA4CDA062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51" y="1430535"/>
            <a:ext cx="618284" cy="697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0321FF-1213-CD6B-FAF5-E8E60240DDEA}"/>
              </a:ext>
            </a:extLst>
          </p:cNvPr>
          <p:cNvSpPr txBox="1"/>
          <p:nvPr/>
        </p:nvSpPr>
        <p:spPr>
          <a:xfrm>
            <a:off x="554543" y="1055909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5EACD6-DCA7-235B-4B37-8C78001CE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850" y="4022847"/>
            <a:ext cx="1948350" cy="217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6AAADA-D227-5653-7536-DF4E25E95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548" y="1488664"/>
            <a:ext cx="6382201" cy="1804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F891C1-AFD2-8CA0-030D-1267261DC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8883" y="976573"/>
            <a:ext cx="2000529" cy="533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슬라이드 번호 개체 틀 14">
            <a:extLst>
              <a:ext uri="{FF2B5EF4-FFF2-40B4-BE49-F238E27FC236}">
                <a16:creationId xmlns:a16="http://schemas.microsoft.com/office/drawing/2014/main" id="{9E685D4E-ABBA-E219-CF90-52750668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45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3D789-386A-2F50-13BE-2F0AC706F0DB}"/>
              </a:ext>
            </a:extLst>
          </p:cNvPr>
          <p:cNvSpPr/>
          <p:nvPr/>
        </p:nvSpPr>
        <p:spPr>
          <a:xfrm>
            <a:off x="449156" y="4942279"/>
            <a:ext cx="11085788" cy="1454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6AB66-91D3-9183-D02C-32A2BF552D7E}"/>
              </a:ext>
            </a:extLst>
          </p:cNvPr>
          <p:cNvSpPr/>
          <p:nvPr/>
        </p:nvSpPr>
        <p:spPr>
          <a:xfrm>
            <a:off x="449156" y="1015232"/>
            <a:ext cx="11085788" cy="1748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E08C3-26CD-37F1-70A5-B73086AFE9D0}"/>
              </a:ext>
            </a:extLst>
          </p:cNvPr>
          <p:cNvSpPr txBox="1"/>
          <p:nvPr/>
        </p:nvSpPr>
        <p:spPr>
          <a:xfrm>
            <a:off x="415872" y="9459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충돌 처리와 최적화</a:t>
            </a:r>
            <a:r>
              <a:rPr lang="ko-KR" altLang="en-US" sz="2400" dirty="0">
                <a:ln w="0"/>
                <a:latin typeface="+mj-lt"/>
                <a:ea typeface="학교안심 몽글몽글 R" panose="02020603020101020101" pitchFamily="18" charset="-127"/>
              </a:rPr>
              <a:t>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3197B5-CD08-239F-33E3-F6277A96B2B1}"/>
              </a:ext>
            </a:extLst>
          </p:cNvPr>
          <p:cNvSpPr/>
          <p:nvPr/>
        </p:nvSpPr>
        <p:spPr>
          <a:xfrm>
            <a:off x="449156" y="2989942"/>
            <a:ext cx="11085788" cy="152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E5D66-DAAE-ED0B-7908-40ABF09B026B}"/>
              </a:ext>
            </a:extLst>
          </p:cNvPr>
          <p:cNvSpPr txBox="1"/>
          <p:nvPr/>
        </p:nvSpPr>
        <p:spPr>
          <a:xfrm>
            <a:off x="554871" y="1184238"/>
            <a:ext cx="11109289" cy="59093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크레이지 아케이드 게임은 빠른 속도와 고밀도의 오브젝트들이 서로 충돌하는 것이 흔하기 때문에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정확하고 효율적인 충돌 감지 및 처리가 게임에 버그 없이 들어가야 한다고 생각했습니다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또한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게임이 화면에 표시하는 내용이 많지 않을 것으로 예상했지만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실제로는 객체 풀링이나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렌더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 타겟과 같은 최적화 기술이 중요하다는 것을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깨달았습니다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게임의 성능을 향상시키고 원활한 플레이에 경험을 제공할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타일을 처음에 일반 배열로 했다가 타일의 배치 및 위치를 동적으로 조작해야 하는 경우에는 복잡성이 증가하는데 효율적인 타일 관리 및 검색 알고리즘이 필요할 때 이중 배열로 관리하는 것이 편하다는 걸 알고 변경했습니다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이중 배열로 변경함으로써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게임의 성능을 향상시키고 유지보수성을 향상시킬 수 있었습니다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데이터의 저장과 불러오기는 게임의 핵심 부분으로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효과적으로 관리함으로써 게임의 진행 상황을 영구적으로 보존할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게임을 종료한 후에도 자신의 맵 데이터를 유지할 수 있어 사용자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개발자 입장에서도 편리함을 느낄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DFD51-B05F-032A-81BE-85FDD63F6859}"/>
              </a:ext>
            </a:extLst>
          </p:cNvPr>
          <p:cNvSpPr txBox="1"/>
          <p:nvPr/>
        </p:nvSpPr>
        <p:spPr>
          <a:xfrm>
            <a:off x="319940" y="2896977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타일 관리와 객체 상호작용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9D3E07-79E7-D4EF-66E0-6ED35489381D}"/>
              </a:ext>
            </a:extLst>
          </p:cNvPr>
          <p:cNvSpPr txBox="1"/>
          <p:nvPr/>
        </p:nvSpPr>
        <p:spPr>
          <a:xfrm>
            <a:off x="415872" y="47635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데이터의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B08D5-3A5E-9A85-1C84-3EB634AD4CAA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소감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7858F78D-BFCE-1165-0301-035441CFF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741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554631"/>
              </p:ext>
            </p:extLst>
          </p:nvPr>
        </p:nvGraphicFramePr>
        <p:xfrm>
          <a:off x="1076773" y="2287052"/>
          <a:ext cx="3511454" cy="224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07141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2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별의커비</a:t>
            </a:r>
            <a:r>
              <a:rPr lang="ko-KR" altLang="en-US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모작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881921"/>
            <a:ext cx="10247276" cy="133748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플레이 영상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Kirby | Game Video</a:t>
            </a: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Github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   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Kirby | </a:t>
            </a:r>
            <a:r>
              <a:rPr lang="en-US" altLang="ko-KR" dirty="0" err="1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0" y="1696323"/>
            <a:ext cx="2601901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6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별의커비</a:t>
            </a:r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모작 소개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950662"/>
            <a:ext cx="3630465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도팡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일당의 습격 시리즈 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/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200" dirty="0" err="1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WinAPI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포트폴리오</a:t>
            </a:r>
            <a:endParaRPr lang="ko-KR" altLang="en-US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54867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0AC6EA-B07E-A115-8D2C-D73F8C1DDFB8}"/>
              </a:ext>
            </a:extLst>
          </p:cNvPr>
          <p:cNvSpPr txBox="1"/>
          <p:nvPr/>
        </p:nvSpPr>
        <p:spPr>
          <a:xfrm>
            <a:off x="749568" y="4801885"/>
            <a:ext cx="878446" cy="338553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깨달은 점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0517" y="4768479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4287CE9-0BF6-02C9-5154-71A82A7243A6}"/>
              </a:ext>
            </a:extLst>
          </p:cNvPr>
          <p:cNvSpPr txBox="1"/>
          <p:nvPr/>
        </p:nvSpPr>
        <p:spPr>
          <a:xfrm>
            <a:off x="1002358" y="5079359"/>
            <a:ext cx="4348525" cy="145071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solidFill>
                  <a:schemeClr val="tx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상속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을 쓰는 이유를 결정적으로 알게 되었습니다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solidFill>
                  <a:schemeClr val="tx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중복 코드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를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재사용함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으로써 게임 확장에 도움이 되고 코드가 </a:t>
            </a:r>
            <a:r>
              <a:rPr lang="ko-KR" altLang="en-US" sz="1200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간결해져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유지보수나 협업할 때 활용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하기 좋을 거 같았습니다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noFill/>
                </a:ln>
                <a:solidFill>
                  <a:schemeClr val="tx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200" dirty="0" err="1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WinAPI</a:t>
            </a:r>
            <a:r>
              <a:rPr lang="ko-KR" altLang="en-US" sz="1200" dirty="0">
                <a:ln>
                  <a:noFill/>
                </a:ln>
                <a:solidFill>
                  <a:schemeClr val="tx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를 처음으로 개발함으로써 클라이언트 개발을 하기위한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전반적인 게임 구조와 체계를 배웠습니다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764" y="3566742"/>
            <a:ext cx="2271339" cy="27699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WinAPI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FMOD, C++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273651"/>
            <a:ext cx="2271339" cy="430887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개발자 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(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CF42DCE-0F0A-C4B1-AF4B-DCCFD182F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A643A5-8D24-DB83-FA63-1BD949788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59" y="4697378"/>
            <a:ext cx="5137149" cy="197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AC0510-BF95-ECC5-BDE3-E40DD377F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177" y="2507142"/>
            <a:ext cx="5137331" cy="2030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B9CBF84-085D-20FF-18B2-59E15415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51" y="183575"/>
            <a:ext cx="3113271" cy="21983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381960"/>
            <a:ext cx="3630465" cy="230063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팀 구성</a:t>
            </a:r>
            <a:endParaRPr lang="en-US" altLang="ko-KR" sz="1200" dirty="0">
              <a:ln>
                <a:noFill/>
              </a:ln>
              <a:solidFill>
                <a:schemeClr val="bg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2024.02.12 ~ 02.26 (2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주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장르                   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2D,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플랫폼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액션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어드벤처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68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267199" y="3883450"/>
                <a:ext cx="2422138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포트폴리오</a:t>
                </a:r>
                <a:r>
                  <a:rPr lang="en-US" altLang="ko-KR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44334"/>
              <a:ext cx="3207446" cy="369332"/>
              <a:chOff x="8248650" y="3244334"/>
              <a:chExt cx="3207446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10219859" y="3244334"/>
                <a:ext cx="1236237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그 외 활동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971209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36B3E8A3-1FD3-3DFC-819E-E4C558B7E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68A983-3BC0-9E16-A835-725F72B100D6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5D0E9-8CEA-0FDF-5139-9525A5C4B674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38EA96-9BEF-EE8E-2DF7-E0F362604E3A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70018D-D8B9-3487-0119-C61565444C86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9CD4E4-7880-7219-7D5E-24591E794239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b="1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b="1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1215693-4B8C-4663-CEA0-1FE17DE1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35160" y="3221863"/>
            <a:ext cx="2739963" cy="336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4FF1EB-1D6A-4BBA-8E92-0A50E088F005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95793-6F14-4F25-90FC-5541F034C824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DCD894-09BE-4BC4-BC3B-AC1794D86BA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B595B-957E-4B09-BECB-46477D23BED3}"/>
              </a:ext>
            </a:extLst>
          </p:cNvPr>
          <p:cNvGrpSpPr/>
          <p:nvPr/>
        </p:nvGrpSpPr>
        <p:grpSpPr>
          <a:xfrm>
            <a:off x="435160" y="1334358"/>
            <a:ext cx="4213854" cy="1829296"/>
            <a:chOff x="724031" y="1497252"/>
            <a:chExt cx="4283030" cy="18292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518FC8-F1DC-4988-BAA5-B14CE0FC8FA8}"/>
                </a:ext>
              </a:extLst>
            </p:cNvPr>
            <p:cNvSpPr txBox="1"/>
            <p:nvPr/>
          </p:nvSpPr>
          <p:spPr>
            <a:xfrm>
              <a:off x="724031" y="1497252"/>
              <a:ext cx="3354767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‘ </a:t>
              </a:r>
              <a:r>
                <a:rPr lang="ko-KR" altLang="en-US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긍정</a:t>
              </a:r>
              <a:r>
                <a:rPr lang="en-US" altLang="ko-KR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</a:t>
              </a:r>
              <a:r>
                <a:rPr lang="ko-KR" altLang="en-US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 행복</a:t>
              </a:r>
              <a:r>
                <a:rPr lang="en-US" altLang="ko-KR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소통</a:t>
              </a:r>
              <a:r>
                <a:rPr lang="en-US" altLang="ko-KR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성장 </a:t>
              </a:r>
              <a:r>
                <a:rPr lang="en-US" altLang="ko-KR" sz="24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’</a:t>
              </a:r>
              <a:endParaRPr lang="ko-KR" altLang="en-US" sz="24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Leelawadee" panose="020B05020402040202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0C0CEE-C5AE-48C5-9EDA-2AB4365A7725}"/>
                </a:ext>
              </a:extLst>
            </p:cNvPr>
            <p:cNvSpPr txBox="1"/>
            <p:nvPr/>
          </p:nvSpPr>
          <p:spPr>
            <a:xfrm>
              <a:off x="735904" y="1872817"/>
              <a:ext cx="4271157" cy="145373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긍정적 사고와 일상의 소소한 재미를 소중히 여기는 김주연입니다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타인의 의견은 저에게 신선함과 색다름을 줍니다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이 과정을 통해 성장과 깨달음을 얻습니다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그래서 게임 장르 중에서도 협동 게임을 좋아합니다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성장은 혼자보다는 함께할 때 더 큰 기회와 결과를 가져온다 믿습니다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함께 좋은 기회와 결과를 만들어 나가겠습니다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!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😊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03CD8-071E-486E-94C3-8C9E1DFF0F50}"/>
              </a:ext>
            </a:extLst>
          </p:cNvPr>
          <p:cNvGrpSpPr/>
          <p:nvPr/>
        </p:nvGrpSpPr>
        <p:grpSpPr>
          <a:xfrm>
            <a:off x="4892822" y="1172802"/>
            <a:ext cx="6215125" cy="1591398"/>
            <a:chOff x="5345057" y="1352943"/>
            <a:chExt cx="6215125" cy="159139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1545F-0892-4A38-9F49-E28F69FB7814}"/>
                </a:ext>
              </a:extLst>
            </p:cNvPr>
            <p:cNvSpPr txBox="1"/>
            <p:nvPr/>
          </p:nvSpPr>
          <p:spPr>
            <a:xfrm>
              <a:off x="5345057" y="1352943"/>
              <a:ext cx="923330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김주연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01DFA5-C898-4AFE-9923-2E0884FDE47D}"/>
                </a:ext>
              </a:extLst>
            </p:cNvPr>
            <p:cNvSpPr txBox="1"/>
            <p:nvPr/>
          </p:nvSpPr>
          <p:spPr>
            <a:xfrm>
              <a:off x="5345057" y="1742011"/>
              <a:ext cx="14507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클라이언트 프로그래머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B79858-E3EE-4E56-BB17-8A5D452CECA7}"/>
                </a:ext>
              </a:extLst>
            </p:cNvPr>
            <p:cNvGrpSpPr/>
            <p:nvPr/>
          </p:nvGrpSpPr>
          <p:grpSpPr>
            <a:xfrm>
              <a:off x="7133771" y="1352943"/>
              <a:ext cx="4426411" cy="1591398"/>
              <a:chOff x="5028746" y="1990071"/>
              <a:chExt cx="4426411" cy="159139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A65400-760E-4E7C-92BD-32E0255B6A78}"/>
                  </a:ext>
                </a:extLst>
              </p:cNvPr>
              <p:cNvSpPr txBox="1"/>
              <p:nvPr/>
            </p:nvSpPr>
            <p:spPr>
              <a:xfrm>
                <a:off x="5028746" y="1990071"/>
                <a:ext cx="821257" cy="1337482"/>
              </a:xfrm>
              <a:prstGeom prst="rect">
                <a:avLst/>
              </a:prstGeom>
              <a:noFill/>
            </p:spPr>
            <p:txBody>
              <a:bodyPr wrap="squar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Tel.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Mail.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Github</a:t>
                </a: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Tistory</a:t>
                </a: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Insta.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F08D92-3758-43BA-BDEE-0B1D72CE463E}"/>
                  </a:ext>
                </a:extLst>
              </p:cNvPr>
              <p:cNvSpPr txBox="1"/>
              <p:nvPr/>
            </p:nvSpPr>
            <p:spPr>
              <a:xfrm>
                <a:off x="5850003" y="1990071"/>
                <a:ext cx="3605154" cy="1591398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n>
                      <a:noFill/>
                    </a:ln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+82. 10. 8464. 2607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n>
                      <a:noFill/>
                    </a:ln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rlawndus221@naver.com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n>
                      <a:noFill/>
                    </a:ln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https://github.com/cooljyum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n>
                      <a:noFill/>
                    </a:ln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https://cooljyum.tistory.com/</a:t>
                </a:r>
                <a:endParaRPr lang="en-US" altLang="ko-KR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n>
                      <a:noFill/>
                    </a:ln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https://www.instagram.com/cooljyum/</a:t>
                </a:r>
                <a:endParaRPr lang="en-US" altLang="ko-KR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A8D054-E28F-41D3-B70B-099295849667}"/>
              </a:ext>
            </a:extLst>
          </p:cNvPr>
          <p:cNvGrpSpPr/>
          <p:nvPr/>
        </p:nvGrpSpPr>
        <p:grpSpPr>
          <a:xfrm>
            <a:off x="4877150" y="2691390"/>
            <a:ext cx="2778004" cy="776265"/>
            <a:chOff x="5345057" y="2841618"/>
            <a:chExt cx="2778004" cy="7762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ACAD4E-48C6-4798-A722-D8FDC8B89857}"/>
                </a:ext>
              </a:extLst>
            </p:cNvPr>
            <p:cNvSpPr txBox="1"/>
            <p:nvPr/>
          </p:nvSpPr>
          <p:spPr>
            <a:xfrm>
              <a:off x="5345057" y="2841618"/>
              <a:ext cx="109844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EDUCATION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A707E09-24AE-491B-9B56-0C8A1C16D36B}"/>
                </a:ext>
              </a:extLst>
            </p:cNvPr>
            <p:cNvGrpSpPr/>
            <p:nvPr/>
          </p:nvGrpSpPr>
          <p:grpSpPr>
            <a:xfrm>
              <a:off x="5345057" y="3089212"/>
              <a:ext cx="2778004" cy="528671"/>
              <a:chOff x="5345803" y="1990071"/>
              <a:chExt cx="2778004" cy="52867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45CCE0-966D-4FED-828A-0D365EFA857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666849" cy="52867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2018. 02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2023. 08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D41A90C-03D9-4C0B-9DC2-1E6F3698DB11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52706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심원고등학교 인문 계열 이과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국민대학교 소프트웨어학과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DF55B-6899-41DA-BCA1-1DF97FA0154C}"/>
              </a:ext>
            </a:extLst>
          </p:cNvPr>
          <p:cNvGrpSpPr/>
          <p:nvPr/>
        </p:nvGrpSpPr>
        <p:grpSpPr>
          <a:xfrm>
            <a:off x="4881079" y="3498150"/>
            <a:ext cx="2778004" cy="513029"/>
            <a:chOff x="5345057" y="4018112"/>
            <a:chExt cx="2778004" cy="5130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DEA306-B85E-47AB-B02B-6624211DBB94}"/>
                </a:ext>
              </a:extLst>
            </p:cNvPr>
            <p:cNvSpPr txBox="1"/>
            <p:nvPr/>
          </p:nvSpPr>
          <p:spPr>
            <a:xfrm>
              <a:off x="5345057" y="4018112"/>
              <a:ext cx="813043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AWARDS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FF1D70C-F4DB-44C5-BF85-FE46144ADF34}"/>
                </a:ext>
              </a:extLst>
            </p:cNvPr>
            <p:cNvGrpSpPr/>
            <p:nvPr/>
          </p:nvGrpSpPr>
          <p:grpSpPr>
            <a:xfrm>
              <a:off x="5345057" y="4230161"/>
              <a:ext cx="2778004" cy="300980"/>
              <a:chOff x="5345803" y="1990071"/>
              <a:chExt cx="2778004" cy="300980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482081F-A4D1-4328-B446-F504ABDC82DE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391133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2023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90BC225-4846-46BC-B949-1F3478D2143B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메타버스 예술 교육 콘텐츠 우수상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CA9221-FB26-47BC-AF8C-1E9F1D2ECAA2}"/>
              </a:ext>
            </a:extLst>
          </p:cNvPr>
          <p:cNvGrpSpPr/>
          <p:nvPr/>
        </p:nvGrpSpPr>
        <p:grpSpPr>
          <a:xfrm>
            <a:off x="8630321" y="2713451"/>
            <a:ext cx="3411190" cy="4006315"/>
            <a:chOff x="8774402" y="2841618"/>
            <a:chExt cx="3411190" cy="400631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5AB232-1CD6-47F2-9140-953E0E1726D0}"/>
                </a:ext>
              </a:extLst>
            </p:cNvPr>
            <p:cNvSpPr txBox="1"/>
            <p:nvPr/>
          </p:nvSpPr>
          <p:spPr>
            <a:xfrm>
              <a:off x="8774402" y="2841618"/>
              <a:ext cx="8438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ACTIVITY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EF86185-0B3C-4143-BC6D-DE352F84DF21}"/>
                </a:ext>
              </a:extLst>
            </p:cNvPr>
            <p:cNvGrpSpPr/>
            <p:nvPr/>
          </p:nvGrpSpPr>
          <p:grpSpPr>
            <a:xfrm>
              <a:off x="8774402" y="3089212"/>
              <a:ext cx="3411190" cy="3758721"/>
              <a:chOff x="5345803" y="1990071"/>
              <a:chExt cx="3411190" cy="3758721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592267-32E8-4197-BF5A-7B44801C9E4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597921" cy="375872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 2021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2022~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B26E686-680E-462F-A247-0791A52C4D3D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2569614" cy="375872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두음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/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교내 소프트웨어 교육 동아리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구리여고 파이썬 데이터 분석 멘토링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풍성초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온라인 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멘토링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과천과학관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부스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국민대학교 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안드로이드스튜디오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지도 다이어리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졸업작품 유니티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D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공포 협동 게임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아로파테크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프로그래머스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인턴 프로그램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이순신 피규어를 인식 후 </a:t>
                </a:r>
                <a:r>
                  <a:rPr lang="en-US" altLang="ko-KR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교육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블렌딩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-NFT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강아지 경주 게임 어플 유니티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출시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o)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슬롯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웹 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축구 게임 웹 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주식 프로그램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python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각종 사이트  엎기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java,javascript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SBS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학원 이수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유니티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0F8279-4277-46B5-BBD9-D8532F97C5E3}"/>
              </a:ext>
            </a:extLst>
          </p:cNvPr>
          <p:cNvGrpSpPr/>
          <p:nvPr/>
        </p:nvGrpSpPr>
        <p:grpSpPr>
          <a:xfrm>
            <a:off x="4892822" y="4010799"/>
            <a:ext cx="1453924" cy="548574"/>
            <a:chOff x="8774402" y="5257463"/>
            <a:chExt cx="1453924" cy="54857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DDD6B76-C761-4123-8BCD-857F3E91722C}"/>
                </a:ext>
              </a:extLst>
            </p:cNvPr>
            <p:cNvSpPr txBox="1"/>
            <p:nvPr/>
          </p:nvSpPr>
          <p:spPr>
            <a:xfrm>
              <a:off x="8774402" y="5257463"/>
              <a:ext cx="109004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Certificate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D3A080-7E7D-4601-962A-6E87510F4AF0}"/>
                </a:ext>
              </a:extLst>
            </p:cNvPr>
            <p:cNvSpPr txBox="1"/>
            <p:nvPr/>
          </p:nvSpPr>
          <p:spPr>
            <a:xfrm>
              <a:off x="8774402" y="5505057"/>
              <a:ext cx="1453924" cy="30098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2019 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운전면허 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2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종 보통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24E6C7-4CF4-443D-BE78-3D60AEBEF590}"/>
              </a:ext>
            </a:extLst>
          </p:cNvPr>
          <p:cNvGrpSpPr/>
          <p:nvPr/>
        </p:nvGrpSpPr>
        <p:grpSpPr>
          <a:xfrm>
            <a:off x="4892825" y="5544655"/>
            <a:ext cx="3326868" cy="1236326"/>
            <a:chOff x="5345057" y="5257463"/>
            <a:chExt cx="2815303" cy="123632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08DA11-33C2-4E1C-8F5D-5A28CB20FC10}"/>
                </a:ext>
              </a:extLst>
            </p:cNvPr>
            <p:cNvSpPr txBox="1"/>
            <p:nvPr/>
          </p:nvSpPr>
          <p:spPr>
            <a:xfrm>
              <a:off x="5345057" y="5257463"/>
              <a:ext cx="596920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Career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0338AAC-3E51-4478-B6FF-D1ABE74F17DF}"/>
                </a:ext>
              </a:extLst>
            </p:cNvPr>
            <p:cNvGrpSpPr/>
            <p:nvPr/>
          </p:nvGrpSpPr>
          <p:grpSpPr>
            <a:xfrm>
              <a:off x="5345058" y="5505057"/>
              <a:ext cx="2815302" cy="988732"/>
              <a:chOff x="5345804" y="1990071"/>
              <a:chExt cx="2815302" cy="9887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A7F8B64-4612-4E7E-83BE-F0CBC7D64DD1}"/>
                  </a:ext>
                </a:extLst>
              </p:cNvPr>
              <p:cNvSpPr txBox="1"/>
              <p:nvPr/>
            </p:nvSpPr>
            <p:spPr>
              <a:xfrm>
                <a:off x="5345804" y="1990071"/>
                <a:ext cx="770501" cy="98873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2022 ~2023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7D6CA05-F47A-4716-B1A1-7C0F05CA89B6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73727" cy="98873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타마노아패션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마케팅 인턴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아로파테크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유니티 클라이언트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인턴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블렌딩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 프로그래머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0A548-329B-6986-A096-148A493279FC}"/>
              </a:ext>
            </a:extLst>
          </p:cNvPr>
          <p:cNvSpPr txBox="1"/>
          <p:nvPr/>
        </p:nvSpPr>
        <p:spPr>
          <a:xfrm>
            <a:off x="507415" y="1029050"/>
            <a:ext cx="3434659" cy="30098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MY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Keyword</a:t>
            </a:r>
          </a:p>
        </p:txBody>
      </p:sp>
      <p:pic>
        <p:nvPicPr>
          <p:cNvPr id="2052" name="Picture 4" descr="그린네잎클로버뱃지">
            <a:extLst>
              <a:ext uri="{FF2B5EF4-FFF2-40B4-BE49-F238E27FC236}">
                <a16:creationId xmlns:a16="http://schemas.microsoft.com/office/drawing/2014/main" id="{DB4B2FF1-9376-405C-851A-55AB08E7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22495" r="29402" b="25064"/>
          <a:stretch/>
        </p:blipFill>
        <p:spPr bwMode="auto">
          <a:xfrm>
            <a:off x="5882940" y="1286313"/>
            <a:ext cx="183312" cy="2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EC3985-7B82-45F9-14DF-8181296E0D10}"/>
              </a:ext>
            </a:extLst>
          </p:cNvPr>
          <p:cNvGrpSpPr/>
          <p:nvPr/>
        </p:nvGrpSpPr>
        <p:grpSpPr>
          <a:xfrm>
            <a:off x="4900511" y="4558993"/>
            <a:ext cx="2505460" cy="1010239"/>
            <a:chOff x="8774402" y="5257463"/>
            <a:chExt cx="2505460" cy="10102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4E5105-54A4-8173-397B-6CA4237D7C10}"/>
                </a:ext>
              </a:extLst>
            </p:cNvPr>
            <p:cNvSpPr txBox="1"/>
            <p:nvPr/>
          </p:nvSpPr>
          <p:spPr>
            <a:xfrm>
              <a:off x="8774402" y="5257463"/>
              <a:ext cx="5450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SKILL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296C5-DDA6-1E11-1E63-742C0CA96D07}"/>
                </a:ext>
              </a:extLst>
            </p:cNvPr>
            <p:cNvSpPr txBox="1"/>
            <p:nvPr/>
          </p:nvSpPr>
          <p:spPr>
            <a:xfrm>
              <a:off x="8774402" y="5505057"/>
              <a:ext cx="2505460" cy="76264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C/C++/C#/JAVA/JavaScript 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고급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Python/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파워포인트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포토샵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노션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중급 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엑셀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영상편집 초급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C598E3-FD5D-34C5-32A8-1243ABBE97A2}"/>
              </a:ext>
            </a:extLst>
          </p:cNvPr>
          <p:cNvCxnSpPr>
            <a:cxnSpLocks/>
          </p:cNvCxnSpPr>
          <p:nvPr/>
        </p:nvCxnSpPr>
        <p:spPr>
          <a:xfrm>
            <a:off x="4816631" y="2651367"/>
            <a:ext cx="7180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FE5E06-2FBA-DFBF-22D5-2DDF7DAA57AA}"/>
              </a:ext>
            </a:extLst>
          </p:cNvPr>
          <p:cNvCxnSpPr>
            <a:cxnSpLocks/>
          </p:cNvCxnSpPr>
          <p:nvPr/>
        </p:nvCxnSpPr>
        <p:spPr>
          <a:xfrm>
            <a:off x="8426597" y="2651367"/>
            <a:ext cx="0" cy="401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0569F-2D8A-7DFA-7630-34362C12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47635"/>
              </p:ext>
            </p:extLst>
          </p:nvPr>
        </p:nvGraphicFramePr>
        <p:xfrm>
          <a:off x="735078" y="1356093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국민대 </a:t>
            </a:r>
            <a:r>
              <a:rPr lang="en-US" altLang="ko-KR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2019 </a:t>
            </a:r>
            <a:r>
              <a:rPr lang="ko-KR" altLang="en-US" sz="32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동계 인턴십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836624" y="1451001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2019.12 ~ 2020.02 (2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달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660662" y="933978"/>
            <a:ext cx="5065418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마케팅 부서 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페이스북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인스타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유튜브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광고 콘텐츠 기획 및 개발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5526967" y="986298"/>
            <a:ext cx="4732445" cy="1125178"/>
            <a:chOff x="5372402" y="2868542"/>
            <a:chExt cx="4273849" cy="9951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793320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실제 어플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유입도 상승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두달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동안 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50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 콘텐츠 </a:t>
              </a:r>
              <a:r>
                <a:rPr lang="ko-KR" altLang="en-US" sz="1200" dirty="0" err="1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만듬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5515369" y="1881068"/>
            <a:ext cx="5831562" cy="1136636"/>
            <a:chOff x="5372402" y="2891597"/>
            <a:chExt cx="5347824" cy="8505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91597"/>
              <a:ext cx="564492" cy="25333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 err="1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느낀점</a:t>
              </a:r>
              <a:endPara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5094739" cy="66816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하루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3-4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번씩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SNS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콘텐츠를 제작하면서 포토샵 실력이 크게 향상되었습니다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매일 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번의 회의와 문서 작성 업무를 통해 커뮤니케이션 능력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문서 작성 능력도 많이 발전했습니다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1994069" y="2559583"/>
            <a:ext cx="2271339" cy="46166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Photoshop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PowerPoint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005736" y="1399842"/>
            <a:ext cx="2271339" cy="430887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타마노아패션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</a:t>
            </a:r>
            <a:r>
              <a:rPr lang="ko-KR" altLang="en-US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타투쉐어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운영 회사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465C0-508C-26C8-F2F8-49701128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658" y="5287347"/>
            <a:ext cx="3200263" cy="131360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B4EDC-B416-1661-E4A9-DA370936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59" y="3483803"/>
            <a:ext cx="3200264" cy="1736869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4CDAF4-B71D-1387-D1E9-571B2D65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9" y="3461990"/>
            <a:ext cx="2310523" cy="156196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3BC80-E6AA-AA73-237E-BE2FEBA0D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2" y="5114830"/>
            <a:ext cx="3547155" cy="1444658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67C193-D49C-735C-71A0-2F5E8C66E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03" t="43233" r="34198" b="418"/>
          <a:stretch/>
        </p:blipFill>
        <p:spPr>
          <a:xfrm>
            <a:off x="3107117" y="3461990"/>
            <a:ext cx="1184010" cy="156196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04C811-28E0-63D1-2CD0-B82DCF275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368" y="3461990"/>
            <a:ext cx="2794049" cy="3138963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AB4920B-CE06-6E47-75A9-8CB786E18AEC}"/>
              </a:ext>
            </a:extLst>
          </p:cNvPr>
          <p:cNvSpPr txBox="1"/>
          <p:nvPr/>
        </p:nvSpPr>
        <p:spPr>
          <a:xfrm>
            <a:off x="729919" y="3216060"/>
            <a:ext cx="9463194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noFill/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회사정보</a:t>
            </a:r>
            <a:endParaRPr lang="en-US" altLang="ko-KR" dirty="0">
              <a:ln>
                <a:noFill/>
              </a:ln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2246F-4C19-6207-16BF-6BD2C5098A61}"/>
              </a:ext>
            </a:extLst>
          </p:cNvPr>
          <p:cNvSpPr txBox="1"/>
          <p:nvPr/>
        </p:nvSpPr>
        <p:spPr>
          <a:xfrm>
            <a:off x="4830367" y="3222194"/>
            <a:ext cx="2271339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noFill/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실제 제작 카드뉴스</a:t>
            </a:r>
            <a:endParaRPr lang="en-US" altLang="ko-KR" dirty="0">
              <a:ln>
                <a:noFill/>
              </a:ln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152443-D67A-58AA-C583-E6AAAC873FDC}"/>
              </a:ext>
            </a:extLst>
          </p:cNvPr>
          <p:cNvSpPr txBox="1"/>
          <p:nvPr/>
        </p:nvSpPr>
        <p:spPr>
          <a:xfrm>
            <a:off x="8163658" y="3228955"/>
            <a:ext cx="2271339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noFill/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실제 기획 </a:t>
            </a:r>
            <a:r>
              <a:rPr lang="en-US" altLang="ko-KR" dirty="0">
                <a:ln>
                  <a:noFill/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PPT </a:t>
            </a:r>
            <a:r>
              <a:rPr lang="ko-KR" altLang="en-US" dirty="0">
                <a:ln>
                  <a:noFill/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및 제작 파일</a:t>
            </a:r>
            <a:endParaRPr lang="en-US" altLang="ko-KR" dirty="0">
              <a:ln>
                <a:noFill/>
              </a:ln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DE5D243-6CFC-0C3B-3691-50D44F699011}"/>
              </a:ext>
            </a:extLst>
          </p:cNvPr>
          <p:cNvCxnSpPr>
            <a:cxnSpLocks/>
          </p:cNvCxnSpPr>
          <p:nvPr/>
        </p:nvCxnSpPr>
        <p:spPr>
          <a:xfrm>
            <a:off x="724413" y="3177960"/>
            <a:ext cx="10731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7">
            <a:extLst>
              <a:ext uri="{FF2B5EF4-FFF2-40B4-BE49-F238E27FC236}">
                <a16:creationId xmlns:a16="http://schemas.microsoft.com/office/drawing/2014/main" id="{E8EB94DF-776B-79C3-8399-8593A714C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8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3F117F-8139-74F8-22BB-358AD34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ko-KR" altLang="en-US" sz="6000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긴 글 봐주시느라 </a:t>
            </a:r>
            <a:r>
              <a:rPr lang="ko-KR" altLang="en-US" sz="60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감사합니다 </a:t>
            </a:r>
            <a:r>
              <a:rPr lang="en-US" altLang="ko-KR" sz="60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sym typeface="Wingdings" panose="05000000000000000000" pitchFamily="2" charset="2"/>
              </a:rPr>
              <a:t></a:t>
            </a:r>
            <a:endParaRPr lang="ko-KR" altLang="en-US" sz="6000" dirty="0">
              <a:solidFill>
                <a:srgbClr val="E258A4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42AB4-DB21-90A3-2819-A73756F94F67}"/>
              </a:ext>
            </a:extLst>
          </p:cNvPr>
          <p:cNvSpPr txBox="1"/>
          <p:nvPr/>
        </p:nvSpPr>
        <p:spPr>
          <a:xfrm>
            <a:off x="5911735" y="3936831"/>
            <a:ext cx="510216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altLang="ko-KR" sz="2800" dirty="0" err="1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KimJooYeon</a:t>
            </a:r>
            <a:r>
              <a:rPr lang="en-US" altLang="ko-KR" sz="2800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| </a:t>
            </a:r>
            <a:r>
              <a:rPr lang="ko-KR" altLang="en-US" sz="2800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김주연</a:t>
            </a:r>
          </a:p>
        </p:txBody>
      </p:sp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DD33138B-5BF2-6E17-6C03-C5D281410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3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1494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02</a:t>
                </a:r>
                <a:endParaRPr lang="ko-KR" altLang="en-US" sz="5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937603" y="3890665"/>
                <a:ext cx="6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10245508" y="32289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b="1" dirty="0">
                    <a:ln w="0"/>
                    <a:solidFill>
                      <a:srgbClr val="E258A4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대학생활</a:t>
                </a:r>
                <a:endParaRPr lang="ko-KR" altLang="en-US" b="1" dirty="0">
                  <a:ln w="0"/>
                  <a:solidFill>
                    <a:schemeClr val="accent1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996858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0710A3-0C03-B0BD-E95B-9607F52DB871}"/>
              </a:ext>
            </a:extLst>
          </p:cNvPr>
          <p:cNvSpPr txBox="1"/>
          <p:nvPr/>
        </p:nvSpPr>
        <p:spPr>
          <a:xfrm>
            <a:off x="2020738" y="3890665"/>
            <a:ext cx="2123979" cy="461665"/>
          </a:xfrm>
          <a:prstGeom prst="rect">
            <a:avLst/>
          </a:prstGeom>
          <a:noFill/>
        </p:spPr>
        <p:txBody>
          <a:bodyPr wrap="none" lIns="0" rIns="0" rtlCol="0" anchor="ctr" anchorCtr="1">
            <a:spAutoFit/>
          </a:bodyPr>
          <a:lstStyle/>
          <a:p>
            <a:pPr algn="ctr"/>
            <a:r>
              <a:rPr lang="ko-KR" altLang="en-US" sz="2400" b="1" dirty="0">
                <a:ln w="0"/>
                <a:solidFill>
                  <a:schemeClr val="accent1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수업시간</a:t>
            </a:r>
            <a:r>
              <a:rPr lang="en-US" altLang="ko-KR" sz="2400" b="1" dirty="0">
                <a:ln w="0"/>
                <a:solidFill>
                  <a:schemeClr val="accent1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&amp;</a:t>
            </a:r>
            <a:r>
              <a:rPr lang="ko-KR" altLang="en-US" sz="2400" b="1" dirty="0">
                <a:ln w="0"/>
                <a:solidFill>
                  <a:schemeClr val="accent1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활동</a:t>
            </a:r>
          </a:p>
        </p:txBody>
      </p:sp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C3701F22-53CD-A5B0-52F5-D650F99C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2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29273"/>
              </p:ext>
            </p:extLst>
          </p:nvPr>
        </p:nvGraphicFramePr>
        <p:xfrm>
          <a:off x="1121369" y="3574407"/>
          <a:ext cx="351145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261482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589692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89466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1077798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Raider(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졸업작품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615346"/>
            <a:ext cx="10247276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시연영상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100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Raider | Demonstration video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소스코드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en-US" altLang="ko-KR" sz="1100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Raider | Capstone-2021-17</a:t>
            </a:r>
            <a:endParaRPr lang="en-US" altLang="ko-KR" sz="11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5116857"/>
            <a:ext cx="4417581" cy="1405958"/>
            <a:chOff x="5372402" y="2868542"/>
            <a:chExt cx="4227206" cy="12435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305368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저의 역할은 </a:t>
              </a:r>
              <a:r>
                <a:rPr lang="en-US" altLang="ko-KR" sz="16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?!</a:t>
              </a:r>
              <a:endParaRPr lang="ko-KR" altLang="en-US" sz="1600" dirty="0">
                <a:ln w="0"/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2"/>
              <a:ext cx="3974121" cy="1038116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카메라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 TPS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구현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 기획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아이디어 제공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및</a:t>
              </a: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전반적인 플레이어 관련 담당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(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애니메이션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인벤토리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플레이어 아이템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셰이더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C7FA56-DA81-618C-68A8-CAD304510A4F}"/>
              </a:ext>
            </a:extLst>
          </p:cNvPr>
          <p:cNvGrpSpPr/>
          <p:nvPr/>
        </p:nvGrpSpPr>
        <p:grpSpPr>
          <a:xfrm>
            <a:off x="730520" y="3181291"/>
            <a:ext cx="4040391" cy="2059687"/>
            <a:chOff x="5345057" y="2830397"/>
            <a:chExt cx="3866268" cy="182172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2480E-28DC-AD9B-041D-E7973F49F488}"/>
                </a:ext>
              </a:extLst>
            </p:cNvPr>
            <p:cNvSpPr txBox="1"/>
            <p:nvPr/>
          </p:nvSpPr>
          <p:spPr>
            <a:xfrm>
              <a:off x="5851199" y="3127359"/>
              <a:ext cx="3360126" cy="152476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인원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       5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명</a:t>
              </a: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장르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      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탈출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퍼즐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공포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/SF/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멀티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/3D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플랫폼              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환경                  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Unity, C#, Trello, Git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개발기간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2021.2.26 ~ 5.26 (3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개월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9692D-F9C0-D551-D785-50A6E31D6A32}"/>
                </a:ext>
              </a:extLst>
            </p:cNvPr>
            <p:cNvSpPr txBox="1"/>
            <p:nvPr/>
          </p:nvSpPr>
          <p:spPr>
            <a:xfrm>
              <a:off x="5345057" y="2830397"/>
              <a:ext cx="1285425" cy="29943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6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Raider </a:t>
              </a:r>
              <a:r>
                <a:rPr lang="ko-KR" altLang="en-US" sz="1600" dirty="0">
                  <a:ln w="0"/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소개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2258298"/>
            <a:ext cx="1346522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간단 </a:t>
            </a:r>
            <a:r>
              <a:rPr lang="ko-KR" altLang="en-US" sz="1600" dirty="0" err="1">
                <a:ln w="0"/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한줄</a:t>
            </a:r>
            <a:r>
              <a:rPr lang="ko-KR" altLang="en-US" sz="1600" dirty="0">
                <a:ln w="0"/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요약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4CC50A-1CFB-5307-3451-4ADA6A4F348E}"/>
              </a:ext>
            </a:extLst>
          </p:cNvPr>
          <p:cNvCxnSpPr>
            <a:cxnSpLocks/>
          </p:cNvCxnSpPr>
          <p:nvPr/>
        </p:nvCxnSpPr>
        <p:spPr>
          <a:xfrm>
            <a:off x="730518" y="3141547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/>
          <p:nvPr/>
        </p:nvCxnSpPr>
        <p:spPr>
          <a:xfrm>
            <a:off x="721700" y="5083451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8" y="2484062"/>
            <a:ext cx="3551672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팀원들과 함께 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AI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적들을 피해 주어진 미션을 수행하여 완수하면 탈출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2215421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EAC1C6A4-5BEF-B3AD-723A-22D1B0E76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188429" y="3219477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A24B4868-2DFF-E0BA-1618-123D35B7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059573" y="3221907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DB2B6-3DD5-6535-A800-5006E3D6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373" y="2265302"/>
            <a:ext cx="4920553" cy="2783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8EEC7-3511-1F91-911D-3C8FC197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38">
            <a:off x="5413071" y="3956084"/>
            <a:ext cx="4524460" cy="216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- 웹기반 프로젝트 관리 툴">
            <a:extLst>
              <a:ext uri="{FF2B5EF4-FFF2-40B4-BE49-F238E27FC236}">
                <a16:creationId xmlns:a16="http://schemas.microsoft.com/office/drawing/2014/main" id="{AE2F81A4-5C63-C1EB-8F4A-B341D7DA1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33140" r="72793" b="38333"/>
          <a:stretch/>
        </p:blipFill>
        <p:spPr bwMode="auto">
          <a:xfrm>
            <a:off x="4395042" y="3243945"/>
            <a:ext cx="256437" cy="2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E2229B2E-65E3-2EDD-939A-4A713B1EC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B78D1C-662C-CAE6-ABB1-2B8B39283D29}"/>
              </a:ext>
            </a:extLst>
          </p:cNvPr>
          <p:cNvSpPr/>
          <p:nvPr/>
        </p:nvSpPr>
        <p:spPr>
          <a:xfrm>
            <a:off x="6300338" y="1674597"/>
            <a:ext cx="4096632" cy="4819568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853748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그 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CDF7DF-1326-EEE5-3890-2EA42D91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4" y="1674597"/>
            <a:ext cx="3782055" cy="2147472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CB69C9-524A-3778-F53B-F97E7A98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4" y="4163544"/>
            <a:ext cx="3782055" cy="2330621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369459-B2A5-418A-B976-D19800671C40}"/>
              </a:ext>
            </a:extLst>
          </p:cNvPr>
          <p:cNvSpPr txBox="1"/>
          <p:nvPr/>
        </p:nvSpPr>
        <p:spPr>
          <a:xfrm>
            <a:off x="2352044" y="1412987"/>
            <a:ext cx="1610356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2018~2019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활동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4226A8-D047-03F6-C1F5-101A0090FDC0}"/>
              </a:ext>
            </a:extLst>
          </p:cNvPr>
          <p:cNvSpPr txBox="1"/>
          <p:nvPr/>
        </p:nvSpPr>
        <p:spPr>
          <a:xfrm>
            <a:off x="2352044" y="3920345"/>
            <a:ext cx="3782056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‘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게임 소프트웨어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’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수업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-&gt;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첫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접한 경험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B3DFD8F-C8E9-4C3E-831A-863092D6A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3" t="4725" r="13302" b="48576"/>
          <a:stretch/>
        </p:blipFill>
        <p:spPr>
          <a:xfrm>
            <a:off x="6450046" y="1822202"/>
            <a:ext cx="1000125" cy="926131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B14BAC-E52A-7BDA-E53E-240BF08C0619}"/>
              </a:ext>
            </a:extLst>
          </p:cNvPr>
          <p:cNvSpPr txBox="1"/>
          <p:nvPr/>
        </p:nvSpPr>
        <p:spPr>
          <a:xfrm>
            <a:off x="6308341" y="1445073"/>
            <a:ext cx="2535680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동아리활동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3A14E30-FEE1-D3A0-8FF3-219F4AABE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02" y="3108300"/>
            <a:ext cx="1578416" cy="1639102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27C604-6596-2B86-0AE6-F91331F497F2}"/>
              </a:ext>
            </a:extLst>
          </p:cNvPr>
          <p:cNvSpPr txBox="1"/>
          <p:nvPr/>
        </p:nvSpPr>
        <p:spPr>
          <a:xfrm>
            <a:off x="7599879" y="2034564"/>
            <a:ext cx="2535680" cy="430887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두음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(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소프트웨어 교육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/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전공 동아리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2019~2021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23434C3-1268-18B2-A2B9-C41641DA9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501" y="4838984"/>
            <a:ext cx="2299519" cy="1597008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6CB4FBD-4E00-0E27-1366-D288A666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372" y="3108300"/>
            <a:ext cx="1951003" cy="1639102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DD8666F-27C4-C2FB-7529-62DA6F3C5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6685" y="4828804"/>
            <a:ext cx="1221690" cy="1603434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1016BE0-C6E7-DF71-B38A-C6387A64CA8F}"/>
              </a:ext>
            </a:extLst>
          </p:cNvPr>
          <p:cNvSpPr txBox="1"/>
          <p:nvPr/>
        </p:nvSpPr>
        <p:spPr>
          <a:xfrm>
            <a:off x="6544501" y="2814967"/>
            <a:ext cx="2535680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활동사진들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3" name="슬라이드 번호 개체 틀 14">
            <a:extLst>
              <a:ext uri="{FF2B5EF4-FFF2-40B4-BE49-F238E27FC236}">
                <a16:creationId xmlns:a16="http://schemas.microsoft.com/office/drawing/2014/main" id="{E52EF8F4-1FBF-931D-52BD-894B8A977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23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281047" cy="1384995"/>
            <a:chOff x="1364554" y="2967335"/>
            <a:chExt cx="9281047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4562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03</a:t>
                </a:r>
                <a:endParaRPr lang="ko-KR" altLang="en-US" sz="5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583097" y="3890665"/>
                <a:ext cx="270907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인턴</a:t>
                </a:r>
                <a:r>
                  <a:rPr lang="en-US" altLang="ko-KR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&amp;</a:t>
                </a:r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회사</a:t>
                </a:r>
                <a:r>
                  <a:rPr lang="en-US" altLang="ko-KR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&amp;</a:t>
                </a:r>
                <a:r>
                  <a:rPr lang="ko-KR" altLang="en-US" sz="2400" b="1" dirty="0">
                    <a:ln w="0"/>
                    <a:solidFill>
                      <a:schemeClr val="accent1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공모전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2754597" cy="400110"/>
              <a:chOff x="8248650" y="3228945"/>
              <a:chExt cx="2754597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792659" y="32289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:r>
                  <a:rPr lang="ko-KR" altLang="en-US" sz="2000" b="1" dirty="0">
                    <a:ln w="0"/>
                    <a:solidFill>
                      <a:srgbClr val="E258A4"/>
                    </a:solidFill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개발경험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544009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0F82BA23-1FF9-CA4D-D4C3-91A4704DE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420E7D-A8A3-7EB0-8B69-25A3C62F54A8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B99F71-DBF2-FDF7-F73C-4C159F5ECF54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1C2CC4-EB63-ADDF-4A6A-FF7312B4D84B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71185F-0D89-729B-EF72-479F44D90BD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C83240-CD8B-24F8-90FE-D72F8B41941E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1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3810"/>
              </p:ext>
            </p:extLst>
          </p:nvPr>
        </p:nvGraphicFramePr>
        <p:xfrm>
          <a:off x="1076773" y="24013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아임히어로</a:t>
            </a:r>
            <a:endParaRPr lang="ko-KR" altLang="en-US" sz="3600" dirty="0">
              <a:ln w="0">
                <a:noFill/>
              </a:ln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881921"/>
            <a:ext cx="10247276" cy="57227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ko-KR" altLang="en-US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아로파테크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시연 영상</a:t>
            </a:r>
            <a:r>
              <a:rPr lang="en-US" altLang="ko-KR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dirty="0" err="1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IMHero</a:t>
            </a:r>
            <a:r>
              <a:rPr lang="en-US" altLang="ko-KR" dirty="0">
                <a:ln>
                  <a:noFill/>
                </a:ln>
                <a:solidFill>
                  <a:srgbClr val="9454C3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Demonstration Video</a:t>
            </a:r>
            <a:endParaRPr lang="en-US" altLang="ko-KR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4202457"/>
            <a:ext cx="4417581" cy="848177"/>
            <a:chOff x="5372402" y="2868542"/>
            <a:chExt cx="4227206" cy="7501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피규어 인식 후 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연결 연구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및 개발</a:t>
              </a:r>
              <a:endPara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UI,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상점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플레이어 움직임 구현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4962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 구성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2020.12.21 ~ 2.19 (2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개월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9377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solidFill>
                <a:schemeClr val="accent1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1524873"/>
            <a:ext cx="1493999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 err="1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아임히어로</a:t>
            </a:r>
            <a:r>
              <a:rPr lang="ko-KR" altLang="en-US" sz="1600" dirty="0">
                <a:ln w="0">
                  <a:noFill/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21700" y="4169051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779212"/>
            <a:ext cx="3630465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이순신 피규어를 인식하여 </a:t>
            </a:r>
            <a:r>
              <a: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로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화면에 캐릭터가 나타나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교육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대전</a:t>
            </a: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상점 콘텐츠를 제공하는 </a:t>
            </a:r>
            <a:r>
              <a:rPr lang="ko-KR" altLang="en-US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게임 앱 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481996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F711F1-CABD-6501-BB58-7507951AD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" t="7058" r="67310" b="6449"/>
          <a:stretch/>
        </p:blipFill>
        <p:spPr>
          <a:xfrm>
            <a:off x="6004588" y="4941150"/>
            <a:ext cx="2381394" cy="1799111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D4E7A8E-A2D6-672C-CF1A-29C3591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88" y="2364626"/>
            <a:ext cx="4920552" cy="2480905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74A297A-3836-6D36-F66D-547575193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95"/>
          <a:stretch/>
        </p:blipFill>
        <p:spPr bwMode="auto">
          <a:xfrm>
            <a:off x="8110818" y="86369"/>
            <a:ext cx="2841545" cy="1055779"/>
          </a:xfrm>
          <a:prstGeom prst="rect">
            <a:avLst/>
          </a:prstGeom>
          <a:noFill/>
          <a:ln>
            <a:solidFill>
              <a:srgbClr val="4A66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주)아로파테크(메타버스(AR)피규어 시리즈) 기업정보 - 넥스트유니콘">
            <a:extLst>
              <a:ext uri="{FF2B5EF4-FFF2-40B4-BE49-F238E27FC236}">
                <a16:creationId xmlns:a16="http://schemas.microsoft.com/office/drawing/2014/main" id="{7A5869F5-F7CC-834E-557A-B0D2A8BDE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t="4754" r="72386" b="4734"/>
          <a:stretch/>
        </p:blipFill>
        <p:spPr bwMode="auto">
          <a:xfrm>
            <a:off x="6004587" y="86369"/>
            <a:ext cx="1962925" cy="219216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72C42A-B91C-0820-7670-2306388F1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7" t="7058" r="34193" b="6449"/>
          <a:stretch/>
        </p:blipFill>
        <p:spPr>
          <a:xfrm>
            <a:off x="8543746" y="4941150"/>
            <a:ext cx="2381394" cy="1799111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2" descr="주)아로파테크(메타버스(AR)피규어 시리즈) 기업정보 - 넥스트유니콘">
            <a:extLst>
              <a:ext uri="{FF2B5EF4-FFF2-40B4-BE49-F238E27FC236}">
                <a16:creationId xmlns:a16="http://schemas.microsoft.com/office/drawing/2014/main" id="{1331C0A7-041C-7C85-916B-DA17D3486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54411" r="36170" b="1773"/>
          <a:stretch/>
        </p:blipFill>
        <p:spPr bwMode="auto">
          <a:xfrm>
            <a:off x="8110818" y="1217329"/>
            <a:ext cx="2812548" cy="106120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50276" y="5116857"/>
            <a:ext cx="4466325" cy="1125177"/>
            <a:chOff x="5372402" y="2868542"/>
            <a:chExt cx="4273849" cy="9951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1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 사업 콘텐츠로 해당 프로젝트 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피규어 판매 </a:t>
              </a:r>
              <a:r>
                <a:rPr lang="ko-KR" altLang="en-US" sz="1200" dirty="0" err="1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펀딩에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기여</a:t>
              </a:r>
              <a:endParaRPr lang="en-US" altLang="ko-KR" sz="1200" dirty="0">
                <a:ln>
                  <a:noFill/>
                </a:ln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1225" y="5083451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9568" y="5800529"/>
            <a:ext cx="4417581" cy="848178"/>
            <a:chOff x="5372402" y="2868542"/>
            <a:chExt cx="4227206" cy="7501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>
                    <a:noFill/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3974121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 Foundation, Vuforia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로  유니티에 접목시켜 </a:t>
              </a:r>
              <a:r>
                <a:rPr lang="en-US" altLang="ko-KR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실현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해</a:t>
              </a:r>
              <a:r>
                <a:rPr lang="ko-KR" altLang="en-US" sz="1200" dirty="0">
                  <a:ln>
                    <a:noFill/>
                  </a:ln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볼 수 있었다</a:t>
              </a:r>
              <a:r>
                <a:rPr lang="en-US" altLang="ko-KR" sz="1200" dirty="0">
                  <a:ln>
                    <a:noFill/>
                  </a:ln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30518" y="5748073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TC, LG디스플레이에 증강현실 개발 플랫폼 뷰포리아 공급 - e4ds 뉴스">
            <a:extLst>
              <a:ext uri="{FF2B5EF4-FFF2-40B4-BE49-F238E27FC236}">
                <a16:creationId xmlns:a16="http://schemas.microsoft.com/office/drawing/2014/main" id="{C8D1E588-02BB-A545-8409-9E77F5895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6"/>
          <a:stretch/>
        </p:blipFill>
        <p:spPr bwMode="auto">
          <a:xfrm>
            <a:off x="4132121" y="1549022"/>
            <a:ext cx="695713" cy="29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150381" y="1539699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012000" y="1542129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938" y="3595233"/>
            <a:ext cx="2271339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n>
                  <a:noFill/>
                </a:ln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C#, Vuforia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noFill/>
              </a:ln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33094B5-6579-F4FE-CF9F-514F9CD38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19E7DB8-45B8-A162-09F8-594F54682A83}"/>
              </a:ext>
            </a:extLst>
          </p:cNvPr>
          <p:cNvGrpSpPr/>
          <p:nvPr/>
        </p:nvGrpSpPr>
        <p:grpSpPr>
          <a:xfrm>
            <a:off x="716890" y="264662"/>
            <a:ext cx="4782603" cy="230832"/>
            <a:chOff x="735904" y="377543"/>
            <a:chExt cx="4782603" cy="2308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D9D115-C917-50B1-BBEB-89033F2D93D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0B674-7ACD-FCA8-FC7A-A4C948CE695D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6C858C-41DE-F8F4-B91A-4085612D290B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92B68F-F60C-8D89-7FB4-DBC07A272DAA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7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8730</TotalTime>
  <Words>2480</Words>
  <Application>Microsoft Office PowerPoint</Application>
  <PresentationFormat>와이드스크린</PresentationFormat>
  <Paragraphs>615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Wingdings</vt:lpstr>
      <vt:lpstr>맑은 고딕</vt:lpstr>
      <vt:lpstr>안동엄마까투리</vt:lpstr>
      <vt:lpstr>Y이드스트릿체 B</vt:lpstr>
      <vt:lpstr>CookieRun Black</vt:lpstr>
      <vt:lpstr>Y이드스트릿체 L</vt:lpstr>
      <vt:lpstr>학교안심 몽글몽글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유정원</dc:creator>
  <cp:lastModifiedBy>주연 김</cp:lastModifiedBy>
  <cp:revision>79</cp:revision>
  <dcterms:created xsi:type="dcterms:W3CDTF">2022-01-11T12:31:31Z</dcterms:created>
  <dcterms:modified xsi:type="dcterms:W3CDTF">2024-07-09T08:58:08Z</dcterms:modified>
</cp:coreProperties>
</file>